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89" r:id="rId3"/>
    <p:sldId id="269" r:id="rId4"/>
    <p:sldId id="301" r:id="rId5"/>
    <p:sldId id="258" r:id="rId6"/>
    <p:sldId id="279" r:id="rId7"/>
    <p:sldId id="302" r:id="rId8"/>
    <p:sldId id="280" r:id="rId9"/>
    <p:sldId id="277" r:id="rId10"/>
    <p:sldId id="282" r:id="rId11"/>
    <p:sldId id="275" r:id="rId12"/>
    <p:sldId id="276" r:id="rId13"/>
    <p:sldId id="303" r:id="rId14"/>
    <p:sldId id="304" r:id="rId15"/>
    <p:sldId id="305" r:id="rId16"/>
    <p:sldId id="261" r:id="rId17"/>
    <p:sldId id="306" r:id="rId18"/>
    <p:sldId id="307" r:id="rId19"/>
    <p:sldId id="291" r:id="rId20"/>
    <p:sldId id="271" r:id="rId21"/>
    <p:sldId id="308" r:id="rId22"/>
    <p:sldId id="281" r:id="rId23"/>
    <p:sldId id="294" r:id="rId24"/>
    <p:sldId id="311" r:id="rId25"/>
    <p:sldId id="312" r:id="rId26"/>
    <p:sldId id="313" r:id="rId27"/>
    <p:sldId id="293" r:id="rId28"/>
    <p:sldId id="314" r:id="rId29"/>
    <p:sldId id="315" r:id="rId30"/>
    <p:sldId id="309" r:id="rId31"/>
    <p:sldId id="296" r:id="rId32"/>
    <p:sldId id="316" r:id="rId33"/>
    <p:sldId id="318" r:id="rId34"/>
    <p:sldId id="322" r:id="rId35"/>
    <p:sldId id="297" r:id="rId36"/>
    <p:sldId id="317" r:id="rId37"/>
    <p:sldId id="319" r:id="rId38"/>
    <p:sldId id="323" r:id="rId39"/>
    <p:sldId id="299" r:id="rId40"/>
    <p:sldId id="320" r:id="rId41"/>
    <p:sldId id="321" r:id="rId42"/>
    <p:sldId id="324" r:id="rId43"/>
    <p:sldId id="300" r:id="rId44"/>
    <p:sldId id="286" r:id="rId45"/>
    <p:sldId id="288" r:id="rId46"/>
    <p:sldId id="278" r:id="rId47"/>
    <p:sldId id="265" r:id="rId48"/>
    <p:sldId id="29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58887" autoAdjust="0"/>
  </p:normalViewPr>
  <p:slideViewPr>
    <p:cSldViewPr snapToGrid="0">
      <p:cViewPr>
        <p:scale>
          <a:sx n="66" d="100"/>
          <a:sy n="66" d="100"/>
        </p:scale>
        <p:origin x="-2232" y="-12"/>
      </p:cViewPr>
      <p:guideLst>
        <p:guide orient="horz" pos="2160"/>
        <p:guide pos="3840"/>
      </p:guideLst>
    </p:cSldViewPr>
  </p:slideViewPr>
  <p:outlineViewPr>
    <p:cViewPr>
      <p:scale>
        <a:sx n="33" d="100"/>
        <a:sy n="33" d="100"/>
      </p:scale>
      <p:origin x="0" y="-3348"/>
    </p:cViewPr>
  </p:outlineViewPr>
  <p:notesTextViewPr>
    <p:cViewPr>
      <p:scale>
        <a:sx n="3" d="2"/>
        <a:sy n="3" d="2"/>
      </p:scale>
      <p:origin x="0" y="0"/>
    </p:cViewPr>
  </p:notesTextViewPr>
  <p:sorterViewPr>
    <p:cViewPr>
      <p:scale>
        <a:sx n="134" d="100"/>
        <a:sy n="134" d="100"/>
      </p:scale>
      <p:origin x="0" y="-3948"/>
    </p:cViewPr>
  </p:sorterViewPr>
  <p:notesViewPr>
    <p:cSldViewPr snapToGrid="0">
      <p:cViewPr>
        <p:scale>
          <a:sx n="100" d="100"/>
          <a:sy n="100" d="100"/>
        </p:scale>
        <p:origin x="864" y="-12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10E80-4193-4989-BD55-29A9CD3BEB97}" type="datetimeFigureOut">
              <a:rPr lang="en-US" smtClean="0"/>
              <a:t>12/29/2016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283EA-830B-4CC0-955B-9DC896CE647B}" type="slidenum">
              <a:rPr lang="en-US" smtClean="0"/>
              <a:t>‹#›</a:t>
            </a:fld>
            <a:endParaRPr lang="en-US"/>
          </a:p>
        </p:txBody>
      </p:sp>
    </p:spTree>
    <p:extLst>
      <p:ext uri="{BB962C8B-B14F-4D97-AF65-F5344CB8AC3E}">
        <p14:creationId xmlns:p14="http://schemas.microsoft.com/office/powerpoint/2010/main" val="7699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Facilitator:</a:t>
            </a:r>
            <a:r>
              <a:rPr lang="en-US" b="0" baseline="0" dirty="0" smtClean="0"/>
              <a:t>  </a:t>
            </a:r>
            <a:r>
              <a:rPr lang="en-US" b="0" baseline="0" dirty="0"/>
              <a:t>Understanding departures has been identified as a challenging topic for most IACUC members and administrators, and we are honored to be selected to talk to you about it today.</a:t>
            </a:r>
          </a:p>
          <a:p>
            <a:endParaRPr lang="en-US" b="1" dirty="0"/>
          </a:p>
        </p:txBody>
      </p:sp>
      <p:sp>
        <p:nvSpPr>
          <p:cNvPr id="4" name="Slide Number Placeholder 3"/>
          <p:cNvSpPr>
            <a:spLocks noGrp="1"/>
          </p:cNvSpPr>
          <p:nvPr>
            <p:ph type="sldNum" sz="quarter" idx="10"/>
          </p:nvPr>
        </p:nvSpPr>
        <p:spPr/>
        <p:txBody>
          <a:bodyPr/>
          <a:lstStyle/>
          <a:p>
            <a:fld id="{549283EA-830B-4CC0-955B-9DC896CE647B}" type="slidenum">
              <a:rPr lang="en-US" smtClean="0"/>
              <a:t>1</a:t>
            </a:fld>
            <a:endParaRPr lang="en-US"/>
          </a:p>
        </p:txBody>
      </p:sp>
    </p:spTree>
    <p:extLst>
      <p:ext uri="{BB962C8B-B14F-4D97-AF65-F5344CB8AC3E}">
        <p14:creationId xmlns:p14="http://schemas.microsoft.com/office/powerpoint/2010/main" val="251053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  </a:t>
            </a:r>
            <a:r>
              <a:rPr lang="en-US" b="0" dirty="0"/>
              <a:t>This</a:t>
            </a:r>
            <a:r>
              <a:rPr lang="en-US" b="0" baseline="0" dirty="0"/>
              <a:t> diagram shows the pathway for “should” statements.  Similar to “must” statements, “should” statements in the </a:t>
            </a:r>
            <a:r>
              <a:rPr lang="en-US" b="0" i="1" baseline="0" dirty="0"/>
              <a:t>Guide</a:t>
            </a:r>
            <a:r>
              <a:rPr lang="en-US" b="0" baseline="0" dirty="0"/>
              <a:t> include the word “should.”  </a:t>
            </a:r>
          </a:p>
          <a:p>
            <a:endParaRPr lang="en-US" b="0" baseline="0" dirty="0"/>
          </a:p>
          <a:p>
            <a:r>
              <a:rPr lang="en-US" b="0" baseline="0" dirty="0"/>
              <a:t>Also similar to “must” statements, the Guide describes specific exceptions that gives institutions latitude in adopting that particular recommendation</a:t>
            </a:r>
            <a:r>
              <a:rPr lang="en-US" b="0" baseline="0" dirty="0" smtClean="0"/>
              <a:t>. (The </a:t>
            </a:r>
            <a:r>
              <a:rPr lang="en-US" b="0" i="1" baseline="0" dirty="0" smtClean="0"/>
              <a:t>Guide</a:t>
            </a:r>
            <a:r>
              <a:rPr lang="en-US" b="0" baseline="0" dirty="0" smtClean="0"/>
              <a:t> defines should as a strong recommendation for achieving a goal; however, the Committee recognizes that individual circumstances might justify an alternative </a:t>
            </a:r>
            <a:r>
              <a:rPr lang="en-US" b="0" baseline="0" dirty="0" smtClean="0"/>
              <a:t>strategy.) </a:t>
            </a:r>
            <a:endParaRPr lang="en-US" b="0" baseline="0" dirty="0"/>
          </a:p>
          <a:p>
            <a:endParaRPr lang="en-US" b="0" baseline="0" dirty="0"/>
          </a:p>
          <a:p>
            <a:r>
              <a:rPr lang="en-US" b="0" baseline="0" dirty="0"/>
              <a:t>As another option, institutions have the discretion to develop local performance standards that will produce the same desired outcomes as a “should” statement.  The use of performance standards offers institutions flexibility to achieve the same standard of care.  Following established performance standards are </a:t>
            </a:r>
            <a:r>
              <a:rPr lang="en-US" b="0" u="sng" baseline="0" dirty="0"/>
              <a:t>NOT</a:t>
            </a:r>
            <a:r>
              <a:rPr lang="en-US" b="0" baseline="0" dirty="0"/>
              <a:t> classified as departures.  It is acceptable to depart from a “should” statement when performance standards are in effect.</a:t>
            </a:r>
            <a:endParaRPr lang="en-US" b="0" dirty="0"/>
          </a:p>
          <a:p>
            <a:endParaRPr lang="en-US" b="1" dirty="0"/>
          </a:p>
        </p:txBody>
      </p:sp>
      <p:sp>
        <p:nvSpPr>
          <p:cNvPr id="4" name="Slide Number Placeholder 3"/>
          <p:cNvSpPr>
            <a:spLocks noGrp="1"/>
          </p:cNvSpPr>
          <p:nvPr>
            <p:ph type="sldNum" sz="quarter" idx="10"/>
          </p:nvPr>
        </p:nvSpPr>
        <p:spPr/>
        <p:txBody>
          <a:bodyPr/>
          <a:lstStyle/>
          <a:p>
            <a:fld id="{549283EA-830B-4CC0-955B-9DC896CE647B}" type="slidenum">
              <a:rPr lang="en-US" smtClean="0"/>
              <a:t>10</a:t>
            </a:fld>
            <a:endParaRPr lang="en-US"/>
          </a:p>
        </p:txBody>
      </p:sp>
    </p:spTree>
    <p:extLst>
      <p:ext uri="{BB962C8B-B14F-4D97-AF65-F5344CB8AC3E}">
        <p14:creationId xmlns:p14="http://schemas.microsoft.com/office/powerpoint/2010/main" val="110621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a:t>
            </a:r>
            <a:r>
              <a:rPr lang="en-US" b="0" baseline="0" dirty="0" smtClean="0"/>
              <a:t>  </a:t>
            </a:r>
            <a:r>
              <a:rPr lang="en-US" b="0" baseline="0" dirty="0"/>
              <a:t>By comparison, the pathway for “may” statements is relatively straightforward.  “Mays” are completely optional, and not choosing to adopt a may statement is not considered a departure, and no report is needed. </a:t>
            </a:r>
            <a:r>
              <a:rPr lang="en-US" b="0" baseline="0" dirty="0" smtClean="0"/>
              <a:t>The </a:t>
            </a:r>
            <a:r>
              <a:rPr lang="en-US" b="0" i="1" baseline="0" dirty="0" smtClean="0"/>
              <a:t>Guide</a:t>
            </a:r>
            <a:r>
              <a:rPr lang="en-US" b="0" baseline="0" dirty="0" smtClean="0"/>
              <a:t> defines </a:t>
            </a:r>
            <a:r>
              <a:rPr lang="en-US" b="0" baseline="0" dirty="0" smtClean="0"/>
              <a:t>“Mays” </a:t>
            </a:r>
            <a:r>
              <a:rPr lang="en-US" b="0" baseline="0" dirty="0" smtClean="0"/>
              <a:t>as a “suggestion to be considered.”</a:t>
            </a:r>
            <a:endParaRPr lang="en-US" b="0" dirty="0"/>
          </a:p>
        </p:txBody>
      </p:sp>
      <p:sp>
        <p:nvSpPr>
          <p:cNvPr id="4" name="Slide Number Placeholder 3"/>
          <p:cNvSpPr>
            <a:spLocks noGrp="1"/>
          </p:cNvSpPr>
          <p:nvPr>
            <p:ph type="sldNum" sz="quarter" idx="10"/>
          </p:nvPr>
        </p:nvSpPr>
        <p:spPr/>
        <p:txBody>
          <a:bodyPr/>
          <a:lstStyle/>
          <a:p>
            <a:fld id="{549283EA-830B-4CC0-955B-9DC896CE647B}" type="slidenum">
              <a:rPr lang="en-US" smtClean="0"/>
              <a:t>11</a:t>
            </a:fld>
            <a:endParaRPr lang="en-US"/>
          </a:p>
        </p:txBody>
      </p:sp>
    </p:spTree>
    <p:extLst>
      <p:ext uri="{BB962C8B-B14F-4D97-AF65-F5344CB8AC3E}">
        <p14:creationId xmlns:p14="http://schemas.microsoft.com/office/powerpoint/2010/main" val="7654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At this stage it might be good</a:t>
            </a:r>
            <a:r>
              <a:rPr lang="en-US" baseline="0" dirty="0" smtClean="0"/>
              <a:t> to summarize what is a must, should and may and give a few examples of specifically described exceptions in the Guide.</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12</a:t>
            </a:fld>
            <a:endParaRPr lang="en-US"/>
          </a:p>
        </p:txBody>
      </p:sp>
    </p:spTree>
    <p:extLst>
      <p:ext uri="{BB962C8B-B14F-4D97-AF65-F5344CB8AC3E}">
        <p14:creationId xmlns:p14="http://schemas.microsoft.com/office/powerpoint/2010/main" val="345902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would be </a:t>
            </a:r>
            <a:r>
              <a:rPr lang="en-US" baseline="0" dirty="0" smtClean="0"/>
              <a:t>dogs kept in runs with more than twice the minimum required floor space.</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13</a:t>
            </a:fld>
            <a:endParaRPr lang="en-US"/>
          </a:p>
        </p:txBody>
      </p:sp>
    </p:spTree>
    <p:extLst>
      <p:ext uri="{BB962C8B-B14F-4D97-AF65-F5344CB8AC3E}">
        <p14:creationId xmlns:p14="http://schemas.microsoft.com/office/powerpoint/2010/main" val="2048803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would be mice which are normally</a:t>
            </a:r>
            <a:r>
              <a:rPr lang="en-US" baseline="0" dirty="0" smtClean="0"/>
              <a:t> housed in groups. If for experimental purposes (let’s say so we can measure individual urine/fecal output) or due to incompatibility (let’s say these are male mice and they are fighting) they need to be single housed, this would NOT be considered a departure based on this specific exception contained in the </a:t>
            </a:r>
            <a:r>
              <a:rPr lang="en-US" i="1" baseline="0" dirty="0" smtClean="0"/>
              <a:t>Guide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14</a:t>
            </a:fld>
            <a:endParaRPr lang="en-US"/>
          </a:p>
        </p:txBody>
      </p:sp>
    </p:spTree>
    <p:extLst>
      <p:ext uri="{BB962C8B-B14F-4D97-AF65-F5344CB8AC3E}">
        <p14:creationId xmlns:p14="http://schemas.microsoft.com/office/powerpoint/2010/main" val="368971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a:t>
            </a:r>
            <a:r>
              <a:rPr lang="en-US" b="0" baseline="0" dirty="0" smtClean="0"/>
              <a:t>  </a:t>
            </a:r>
            <a:r>
              <a:rPr lang="en-US" b="0" baseline="0" dirty="0"/>
              <a:t>Describes activity - </a:t>
            </a:r>
            <a:r>
              <a:rPr lang="en-US" b="0" dirty="0"/>
              <a:t>Think, Pair,</a:t>
            </a:r>
            <a:r>
              <a:rPr lang="en-US" b="0" baseline="0" dirty="0"/>
              <a:t> and Share about the scenario that is being handed out.  We would like for you to classify the action taken by the IACUC, and also describe the committee’s oversight responsibilities relative to this particular study.</a:t>
            </a:r>
          </a:p>
          <a:p>
            <a:endParaRPr lang="en-US" b="0" baseline="0" dirty="0"/>
          </a:p>
          <a:p>
            <a:r>
              <a:rPr lang="en-US" b="0" i="1" baseline="0" dirty="0" smtClean="0"/>
              <a:t>Facilitator assistants pass </a:t>
            </a:r>
            <a:r>
              <a:rPr lang="en-US" b="0" i="1" baseline="0" dirty="0"/>
              <a:t>out flow charts and scenarios, and also provide time warnings to the group.  30 secs to think 1 min to pair; and 1 minute to share (use next slide to walk through the sharing section).  </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15</a:t>
            </a:fld>
            <a:endParaRPr lang="en-US"/>
          </a:p>
        </p:txBody>
      </p:sp>
    </p:spTree>
    <p:extLst>
      <p:ext uri="{BB962C8B-B14F-4D97-AF65-F5344CB8AC3E}">
        <p14:creationId xmlns:p14="http://schemas.microsoft.com/office/powerpoint/2010/main" val="29343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a:t>
            </a:r>
            <a:r>
              <a:rPr lang="en-US" b="0" baseline="0" dirty="0" smtClean="0"/>
              <a:t>  </a:t>
            </a:r>
            <a:r>
              <a:rPr lang="en-US" b="0" baseline="0" dirty="0"/>
              <a:t>Describes activity - </a:t>
            </a:r>
            <a:r>
              <a:rPr lang="en-US" b="0" dirty="0"/>
              <a:t>Think, Pair,</a:t>
            </a:r>
            <a:r>
              <a:rPr lang="en-US" b="0" baseline="0" dirty="0"/>
              <a:t> and Share about the scenario that is being handed out.  We would like for you to classify the action taken by the IACUC, and also describe the committee’s oversight responsibilities relative to this particular study.</a:t>
            </a:r>
          </a:p>
          <a:p>
            <a:endParaRPr lang="en-US" b="0" baseline="0" dirty="0"/>
          </a:p>
          <a:p>
            <a:r>
              <a:rPr lang="en-US" b="0" i="1" baseline="0" dirty="0" smtClean="0"/>
              <a:t>Facilitator assistants pass </a:t>
            </a:r>
            <a:r>
              <a:rPr lang="en-US" b="0" i="1" baseline="0" dirty="0"/>
              <a:t>out flow charts and scenarios, and also provide time warnings to the group.  30 secs to think 1 min to pair; and 1 minute to share (use next slide to walk through the sharing section).  </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16</a:t>
            </a:fld>
            <a:endParaRPr lang="en-US"/>
          </a:p>
        </p:txBody>
      </p:sp>
    </p:spTree>
    <p:extLst>
      <p:ext uri="{BB962C8B-B14F-4D97-AF65-F5344CB8AC3E}">
        <p14:creationId xmlns:p14="http://schemas.microsoft.com/office/powerpoint/2010/main" val="212619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a:t>
            </a:r>
            <a:r>
              <a:rPr lang="en-US" b="0" baseline="0" dirty="0" smtClean="0"/>
              <a:t>  </a:t>
            </a:r>
            <a:r>
              <a:rPr lang="en-US" b="0" baseline="0" dirty="0"/>
              <a:t>Describes activity - </a:t>
            </a:r>
            <a:r>
              <a:rPr lang="en-US" b="0" dirty="0"/>
              <a:t>Think, Pair,</a:t>
            </a:r>
            <a:r>
              <a:rPr lang="en-US" b="0" baseline="0" dirty="0"/>
              <a:t> and Share about the scenario that is being handed out.  We would like for you to classify the action taken by the IACUC, and also describe the committee’s oversight responsibilities relative to this particular study.</a:t>
            </a:r>
          </a:p>
          <a:p>
            <a:endParaRPr lang="en-US" b="0" baseline="0" dirty="0"/>
          </a:p>
          <a:p>
            <a:r>
              <a:rPr lang="en-US" b="0" i="1" baseline="0" dirty="0" smtClean="0"/>
              <a:t>Facilitator assistants pass </a:t>
            </a:r>
            <a:r>
              <a:rPr lang="en-US" b="0" i="1" baseline="0" dirty="0"/>
              <a:t>out flow charts and scenarios, and also provide time warnings to the group.  30 secs to think 1 min to pair; and 1 minute to share (use next slide to walk through the sharing section).  </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17</a:t>
            </a:fld>
            <a:endParaRPr lang="en-US"/>
          </a:p>
        </p:txBody>
      </p:sp>
    </p:spTree>
    <p:extLst>
      <p:ext uri="{BB962C8B-B14F-4D97-AF65-F5344CB8AC3E}">
        <p14:creationId xmlns:p14="http://schemas.microsoft.com/office/powerpoint/2010/main" val="234873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  </a:t>
            </a:r>
            <a:endParaRPr lang="en-US" b="0" dirty="0"/>
          </a:p>
          <a:p>
            <a:pPr algn="ctr"/>
            <a:r>
              <a:rPr lang="en-US" b="0" i="1" dirty="0"/>
              <a:t>Note that slide is </a:t>
            </a:r>
            <a:r>
              <a:rPr lang="en-US" b="0" i="1" dirty="0" smtClean="0"/>
              <a:t>animated (1 click/box).</a:t>
            </a:r>
            <a:endParaRPr lang="en-US" b="0" i="1" dirty="0"/>
          </a:p>
          <a:p>
            <a:r>
              <a:rPr lang="en-US" b="0" dirty="0"/>
              <a:t>This is a “must.”</a:t>
            </a:r>
          </a:p>
          <a:p>
            <a:r>
              <a:rPr lang="en-US" b="0" dirty="0"/>
              <a:t>There is no specifically described exception in the </a:t>
            </a:r>
            <a:r>
              <a:rPr lang="en-US" b="0" i="1" dirty="0"/>
              <a:t>Guide</a:t>
            </a:r>
            <a:r>
              <a:rPr lang="en-US" b="0" dirty="0"/>
              <a:t> for this requirement.</a:t>
            </a:r>
          </a:p>
          <a:p>
            <a:r>
              <a:rPr lang="en-US" b="0" dirty="0"/>
              <a:t>The IACUC approved the PI’s scientific justification to deviate from the “must.”</a:t>
            </a:r>
          </a:p>
          <a:p>
            <a:r>
              <a:rPr lang="en-US" b="0" dirty="0"/>
              <a:t>This qualifies as a departure, and must be included in the next semi-annual report to the IO.</a:t>
            </a:r>
          </a:p>
          <a:p>
            <a:r>
              <a:rPr lang="en-US" b="0" dirty="0"/>
              <a:t>The IACUC has a responsibility to track this departure, until it no longer applies to the animal care and use program</a:t>
            </a:r>
          </a:p>
        </p:txBody>
      </p:sp>
      <p:sp>
        <p:nvSpPr>
          <p:cNvPr id="4" name="Slide Number Placeholder 3"/>
          <p:cNvSpPr>
            <a:spLocks noGrp="1"/>
          </p:cNvSpPr>
          <p:nvPr>
            <p:ph type="sldNum" sz="quarter" idx="10"/>
          </p:nvPr>
        </p:nvSpPr>
        <p:spPr/>
        <p:txBody>
          <a:bodyPr/>
          <a:lstStyle/>
          <a:p>
            <a:fld id="{549283EA-830B-4CC0-955B-9DC896CE647B}" type="slidenum">
              <a:rPr lang="en-US" smtClean="0"/>
              <a:t>18</a:t>
            </a:fld>
            <a:endParaRPr lang="en-US"/>
          </a:p>
        </p:txBody>
      </p:sp>
    </p:spTree>
    <p:extLst>
      <p:ext uri="{BB962C8B-B14F-4D97-AF65-F5344CB8AC3E}">
        <p14:creationId xmlns:p14="http://schemas.microsoft.com/office/powerpoint/2010/main" val="1808763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Facilitator:  </a:t>
            </a:r>
            <a:r>
              <a:rPr lang="en-US" b="0" baseline="0" dirty="0"/>
              <a:t>POLLING – Technology Exercise</a:t>
            </a:r>
          </a:p>
          <a:p>
            <a:pPr marL="0" indent="0">
              <a:buNone/>
            </a:pPr>
            <a:endParaRPr lang="en-US" b="0" baseline="0" dirty="0"/>
          </a:p>
          <a:p>
            <a:pPr marL="0" indent="0">
              <a:buNone/>
            </a:pPr>
            <a:r>
              <a:rPr lang="en-US" b="0" baseline="0" dirty="0"/>
              <a:t>Turn over your papers for the second scenario.  We want you to pick the correct answer from the following options.</a:t>
            </a:r>
          </a:p>
          <a:p>
            <a:pPr marL="0" indent="0">
              <a:buNone/>
            </a:pPr>
            <a:endParaRPr lang="en-US" b="0" baseline="0" dirty="0"/>
          </a:p>
          <a:p>
            <a:pPr marL="228600" indent="-228600">
              <a:buAutoNum type="alphaUcPeriod"/>
            </a:pPr>
            <a:r>
              <a:rPr lang="en-US" b="0" baseline="0" dirty="0"/>
              <a:t>This is a departure that has to be recorded on the semi-annual report, but does not have to be reported to OLAW.</a:t>
            </a:r>
          </a:p>
          <a:p>
            <a:pPr marL="228600" indent="-228600">
              <a:buAutoNum type="alphaUcPeriod"/>
            </a:pPr>
            <a:r>
              <a:rPr lang="en-US" b="0" baseline="0" dirty="0"/>
              <a:t>This is a departure that has to be recorded on the semi-annual report, and must be reported to OLAW.</a:t>
            </a:r>
          </a:p>
          <a:p>
            <a:pPr marL="228600" indent="-228600">
              <a:buAutoNum type="alphaUcPeriod"/>
            </a:pPr>
            <a:r>
              <a:rPr lang="en-US" b="0" baseline="0" dirty="0"/>
              <a:t>This is a departure and must be reported to OLAW.</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0" baseline="0" dirty="0"/>
              <a:t>This is a noncompliance and must be reported to OLAW.</a:t>
            </a:r>
          </a:p>
          <a:p>
            <a:pPr marL="228600" indent="-228600">
              <a:buAutoNum type="alphaUcPeriod"/>
            </a:pPr>
            <a:endParaRPr lang="en-US" baseline="0" dirty="0"/>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19</a:t>
            </a:fld>
            <a:endParaRPr lang="en-US"/>
          </a:p>
        </p:txBody>
      </p:sp>
    </p:spTree>
    <p:extLst>
      <p:ext uri="{BB962C8B-B14F-4D97-AF65-F5344CB8AC3E}">
        <p14:creationId xmlns:p14="http://schemas.microsoft.com/office/powerpoint/2010/main" val="46097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Facilitator: This presentation was designed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New and the seasoned IACUC administrators and IACUC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For new ones this might serve as an “ice breaking” introduction to the subject.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Seasoned members may find the scenarios and following discussions enlightening and may help them manage situations within their own programs.</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2</a:t>
            </a:fld>
            <a:endParaRPr lang="en-US"/>
          </a:p>
        </p:txBody>
      </p:sp>
    </p:spTree>
    <p:extLst>
      <p:ext uri="{BB962C8B-B14F-4D97-AF65-F5344CB8AC3E}">
        <p14:creationId xmlns:p14="http://schemas.microsoft.com/office/powerpoint/2010/main" val="401650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Facilitator:  </a:t>
            </a:r>
            <a:r>
              <a:rPr lang="en-US" b="0" baseline="0" dirty="0"/>
              <a:t>POLLING – Technology Exercise</a:t>
            </a:r>
          </a:p>
          <a:p>
            <a:pPr marL="0" indent="0">
              <a:buNone/>
            </a:pPr>
            <a:endParaRPr lang="en-US" b="0" baseline="0" dirty="0"/>
          </a:p>
          <a:p>
            <a:pPr marL="0" indent="0">
              <a:buNone/>
            </a:pPr>
            <a:r>
              <a:rPr lang="en-US" b="0" baseline="0" dirty="0"/>
              <a:t>Turn over your papers for the second scenario.  We want you to pick the correct answer from the following options.</a:t>
            </a:r>
          </a:p>
          <a:p>
            <a:pPr marL="0" indent="0">
              <a:buNone/>
            </a:pPr>
            <a:endParaRPr lang="en-US" b="0" baseline="0" dirty="0"/>
          </a:p>
          <a:p>
            <a:pPr marL="228600" indent="-228600">
              <a:buAutoNum type="alphaUcPeriod"/>
            </a:pPr>
            <a:r>
              <a:rPr lang="en-US" b="0" baseline="0" dirty="0"/>
              <a:t>This is a departure that has to be recorded on the semi-annual report, but does not have to be reported to OLAW.</a:t>
            </a:r>
          </a:p>
          <a:p>
            <a:pPr marL="228600" indent="-228600">
              <a:buAutoNum type="alphaUcPeriod"/>
            </a:pPr>
            <a:r>
              <a:rPr lang="en-US" b="0" baseline="0" dirty="0"/>
              <a:t>This is a departure that has to be recorded on the semi-annual report, and must be reported to OLAW.</a:t>
            </a:r>
          </a:p>
          <a:p>
            <a:pPr marL="228600" indent="-228600">
              <a:buAutoNum type="alphaUcPeriod"/>
            </a:pPr>
            <a:r>
              <a:rPr lang="en-US" b="0" baseline="0" dirty="0"/>
              <a:t>This is a departure and must be reported to OLAW.</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0" baseline="0" dirty="0"/>
              <a:t>This is a noncompliance and must be reported to OLAW.</a:t>
            </a:r>
          </a:p>
          <a:p>
            <a:pPr marL="228600" indent="-228600">
              <a:buAutoNum type="alphaUcPeriod"/>
            </a:pPr>
            <a:endParaRPr lang="en-US" baseline="0" dirty="0"/>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20</a:t>
            </a:fld>
            <a:endParaRPr lang="en-US"/>
          </a:p>
        </p:txBody>
      </p:sp>
    </p:spTree>
    <p:extLst>
      <p:ext uri="{BB962C8B-B14F-4D97-AF65-F5344CB8AC3E}">
        <p14:creationId xmlns:p14="http://schemas.microsoft.com/office/powerpoint/2010/main" val="367938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a:t>
            </a:r>
            <a:r>
              <a:rPr lang="en-US" b="0" baseline="0" dirty="0" smtClean="0"/>
              <a:t>  </a:t>
            </a:r>
            <a:r>
              <a:rPr lang="en-US" b="0" baseline="0" dirty="0"/>
              <a:t>Select your answer.  </a:t>
            </a:r>
          </a:p>
          <a:p>
            <a:endParaRPr lang="en-US" i="1" baseline="0" dirty="0"/>
          </a:p>
          <a:p>
            <a:r>
              <a:rPr lang="en-US" i="1" baseline="0" dirty="0"/>
              <a:t>Wait for responses and then comment on the results [Most of you selected A,B,C,D.]</a:t>
            </a:r>
            <a:endParaRPr lang="en-US" i="1" dirty="0"/>
          </a:p>
        </p:txBody>
      </p:sp>
      <p:sp>
        <p:nvSpPr>
          <p:cNvPr id="4" name="Slide Number Placeholder 3"/>
          <p:cNvSpPr>
            <a:spLocks noGrp="1"/>
          </p:cNvSpPr>
          <p:nvPr>
            <p:ph type="sldNum" sz="quarter" idx="10"/>
          </p:nvPr>
        </p:nvSpPr>
        <p:spPr/>
        <p:txBody>
          <a:bodyPr/>
          <a:lstStyle/>
          <a:p>
            <a:fld id="{549283EA-830B-4CC0-955B-9DC896CE647B}" type="slidenum">
              <a:rPr lang="en-US" smtClean="0"/>
              <a:t>21</a:t>
            </a:fld>
            <a:endParaRPr lang="en-US"/>
          </a:p>
        </p:txBody>
      </p:sp>
    </p:spTree>
    <p:extLst>
      <p:ext uri="{BB962C8B-B14F-4D97-AF65-F5344CB8AC3E}">
        <p14:creationId xmlns:p14="http://schemas.microsoft.com/office/powerpoint/2010/main" val="3741246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Facilitator: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t>				</a:t>
            </a:r>
            <a:r>
              <a:rPr lang="en-US" b="0" i="1" dirty="0" smtClean="0"/>
              <a:t>Note that slide is animated (1 click/box).</a:t>
            </a:r>
          </a:p>
          <a:p>
            <a:endParaRPr lang="en-US" sz="1200" b="0" dirty="0" smtClean="0"/>
          </a:p>
          <a:p>
            <a:r>
              <a:rPr lang="en-US" sz="1200" b="0" dirty="0" smtClean="0"/>
              <a:t>This is a “must.”</a:t>
            </a:r>
          </a:p>
          <a:p>
            <a:r>
              <a:rPr lang="en-US" sz="1200" b="0" dirty="0" smtClean="0"/>
              <a:t>There is no specifically described exception in the Guide for this requirement.</a:t>
            </a:r>
          </a:p>
          <a:p>
            <a:r>
              <a:rPr lang="en-US" sz="1200" b="0" dirty="0" smtClean="0"/>
              <a:t>There was no scientific justification, veterinary, or animal welfare basis to deviate from the “must.”</a:t>
            </a:r>
          </a:p>
          <a:p>
            <a:r>
              <a:rPr lang="en-US" sz="1200" b="0" dirty="0" smtClean="0"/>
              <a:t>This qualifies as noncompliance, and the assured institution must be reported to OLAW through the IO.</a:t>
            </a:r>
            <a:endParaRPr lang="en-US" sz="1200" b="0" dirty="0"/>
          </a:p>
        </p:txBody>
      </p:sp>
      <p:sp>
        <p:nvSpPr>
          <p:cNvPr id="4" name="Slide Number Placeholder 3"/>
          <p:cNvSpPr>
            <a:spLocks noGrp="1"/>
          </p:cNvSpPr>
          <p:nvPr>
            <p:ph type="sldNum" sz="quarter" idx="10"/>
          </p:nvPr>
        </p:nvSpPr>
        <p:spPr/>
        <p:txBody>
          <a:bodyPr/>
          <a:lstStyle/>
          <a:p>
            <a:fld id="{549283EA-830B-4CC0-955B-9DC896CE647B}" type="slidenum">
              <a:rPr lang="en-US" smtClean="0"/>
              <a:t>22</a:t>
            </a:fld>
            <a:endParaRPr lang="en-US"/>
          </a:p>
        </p:txBody>
      </p:sp>
    </p:spTree>
    <p:extLst>
      <p:ext uri="{BB962C8B-B14F-4D97-AF65-F5344CB8AC3E}">
        <p14:creationId xmlns:p14="http://schemas.microsoft.com/office/powerpoint/2010/main" val="381221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a:t>
            </a:r>
            <a:r>
              <a:rPr lang="en-US" b="0" baseline="0" dirty="0" smtClean="0"/>
              <a:t>  </a:t>
            </a:r>
            <a:r>
              <a:rPr lang="en-US" b="0" baseline="0" dirty="0"/>
              <a:t>Describes activity - </a:t>
            </a:r>
            <a:r>
              <a:rPr lang="en-US" b="0" dirty="0"/>
              <a:t>Think, Pair,</a:t>
            </a:r>
            <a:r>
              <a:rPr lang="en-US" b="0" baseline="0" dirty="0"/>
              <a:t> and Share about the </a:t>
            </a:r>
            <a:r>
              <a:rPr lang="en-US" b="0" baseline="0" dirty="0" smtClean="0"/>
              <a:t>3</a:t>
            </a:r>
            <a:r>
              <a:rPr lang="en-US" b="0" baseline="30000" dirty="0" smtClean="0"/>
              <a:t>rd</a:t>
            </a:r>
            <a:r>
              <a:rPr lang="en-US" b="0" baseline="0" dirty="0" smtClean="0"/>
              <a:t> scenario </a:t>
            </a:r>
            <a:r>
              <a:rPr lang="en-US" b="0" baseline="0" dirty="0"/>
              <a:t>that is being handed out.  We would like for you to classify the action taken by the IACUC, and also describe the committee’s oversight responsibilities relative to this particular study.</a:t>
            </a:r>
          </a:p>
          <a:p>
            <a:endParaRPr lang="en-US" b="0" baseline="0" dirty="0"/>
          </a:p>
          <a:p>
            <a:r>
              <a:rPr lang="en-US" b="0" i="1" baseline="0" dirty="0" smtClean="0"/>
              <a:t>Facilitator assistants pass </a:t>
            </a:r>
            <a:r>
              <a:rPr lang="en-US" b="0" i="1" baseline="0" dirty="0"/>
              <a:t>out flow charts and scenarios, and also provide time warnings to the group.  30 secs to think 1 min to pair; and 1 minute to share (use next slide to walk through the sharing section).  </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23</a:t>
            </a:fld>
            <a:endParaRPr lang="en-US"/>
          </a:p>
        </p:txBody>
      </p:sp>
    </p:spTree>
    <p:extLst>
      <p:ext uri="{BB962C8B-B14F-4D97-AF65-F5344CB8AC3E}">
        <p14:creationId xmlns:p14="http://schemas.microsoft.com/office/powerpoint/2010/main" val="18873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a:t>
            </a:r>
            <a:r>
              <a:rPr lang="en-US" b="0" baseline="0" dirty="0" smtClean="0"/>
              <a:t>  </a:t>
            </a:r>
            <a:r>
              <a:rPr lang="en-US" b="0" baseline="0" dirty="0"/>
              <a:t>Describes activity - </a:t>
            </a:r>
            <a:r>
              <a:rPr lang="en-US" b="0" dirty="0"/>
              <a:t>Think, Pair,</a:t>
            </a:r>
            <a:r>
              <a:rPr lang="en-US" b="0" baseline="0" dirty="0"/>
              <a:t> and Share about the </a:t>
            </a:r>
            <a:r>
              <a:rPr lang="en-US" b="0" baseline="0" dirty="0" smtClean="0"/>
              <a:t>3</a:t>
            </a:r>
            <a:r>
              <a:rPr lang="en-US" b="0" baseline="30000" dirty="0" smtClean="0"/>
              <a:t>rd</a:t>
            </a:r>
            <a:r>
              <a:rPr lang="en-US" b="0" baseline="0" dirty="0" smtClean="0"/>
              <a:t> scenario </a:t>
            </a:r>
            <a:r>
              <a:rPr lang="en-US" b="0" baseline="0" dirty="0"/>
              <a:t>that is being handed out.  We would like for you to classify the action taken by the IACUC, and also describe the committee’s oversight responsibilities relative to this particular study.</a:t>
            </a:r>
          </a:p>
          <a:p>
            <a:endParaRPr lang="en-US" b="0" baseline="0" dirty="0"/>
          </a:p>
          <a:p>
            <a:r>
              <a:rPr lang="en-US" b="0" i="1" baseline="0" dirty="0" smtClean="0"/>
              <a:t>Facilitator assistants pass </a:t>
            </a:r>
            <a:r>
              <a:rPr lang="en-US" b="0" i="1" baseline="0" dirty="0"/>
              <a:t>out flow charts and scenarios, and also provide time warnings to the group.  30 secs to think 1 min to pair; and 1 minute to share (use next slide to walk through the sharing section).  </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24</a:t>
            </a:fld>
            <a:endParaRPr lang="en-US"/>
          </a:p>
        </p:txBody>
      </p:sp>
    </p:spTree>
    <p:extLst>
      <p:ext uri="{BB962C8B-B14F-4D97-AF65-F5344CB8AC3E}">
        <p14:creationId xmlns:p14="http://schemas.microsoft.com/office/powerpoint/2010/main" val="302423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a:t>
            </a:r>
            <a:r>
              <a:rPr lang="en-US" b="0" baseline="0" dirty="0" smtClean="0"/>
              <a:t>  </a:t>
            </a:r>
            <a:r>
              <a:rPr lang="en-US" b="0" baseline="0" dirty="0"/>
              <a:t>Describes activity - </a:t>
            </a:r>
            <a:r>
              <a:rPr lang="en-US" b="0" dirty="0"/>
              <a:t>Think, Pair,</a:t>
            </a:r>
            <a:r>
              <a:rPr lang="en-US" b="0" baseline="0" dirty="0"/>
              <a:t> and Share about the </a:t>
            </a:r>
            <a:r>
              <a:rPr lang="en-US" b="0" baseline="0" dirty="0" smtClean="0"/>
              <a:t>3</a:t>
            </a:r>
            <a:r>
              <a:rPr lang="en-US" b="0" baseline="30000" dirty="0" smtClean="0"/>
              <a:t>rd</a:t>
            </a:r>
            <a:r>
              <a:rPr lang="en-US" b="0" baseline="0" dirty="0" smtClean="0"/>
              <a:t> scenario </a:t>
            </a:r>
            <a:r>
              <a:rPr lang="en-US" b="0" baseline="0" dirty="0"/>
              <a:t>that is being handed out.  We would like for you to classify the action taken by the IACUC, and also describe the committee’s oversight responsibilities relative to this particular study.</a:t>
            </a:r>
          </a:p>
          <a:p>
            <a:endParaRPr lang="en-US" b="0" baseline="0" dirty="0"/>
          </a:p>
          <a:p>
            <a:r>
              <a:rPr lang="en-US" b="0" i="1" baseline="0" dirty="0" smtClean="0"/>
              <a:t>Facilitator assistants pass </a:t>
            </a:r>
            <a:r>
              <a:rPr lang="en-US" b="0" i="1" baseline="0" dirty="0"/>
              <a:t>out flow charts and scenarios, and also provide time warnings to the group.  30 secs to think 1 min to pair; and 1 minute to share (use next slide to walk through the sharing section).  </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25</a:t>
            </a:fld>
            <a:endParaRPr lang="en-US"/>
          </a:p>
        </p:txBody>
      </p:sp>
    </p:spTree>
    <p:extLst>
      <p:ext uri="{BB962C8B-B14F-4D97-AF65-F5344CB8AC3E}">
        <p14:creationId xmlns:p14="http://schemas.microsoft.com/office/powerpoint/2010/main" val="3822218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This is a “should”</a:t>
            </a:r>
          </a:p>
          <a:p>
            <a:r>
              <a:rPr lang="en-US" dirty="0" smtClean="0"/>
              <a:t>There is no specifically described exception in the Guide for this requirement.</a:t>
            </a:r>
          </a:p>
          <a:p>
            <a:r>
              <a:rPr lang="en-US" dirty="0" smtClean="0"/>
              <a:t>There is no established performance standard.</a:t>
            </a:r>
          </a:p>
          <a:p>
            <a:r>
              <a:rPr lang="en-US" dirty="0" smtClean="0"/>
              <a:t>The IACUC approved the PI’s scientific justification to deviate from the “should”</a:t>
            </a:r>
          </a:p>
          <a:p>
            <a:r>
              <a:rPr lang="en-US" dirty="0" smtClean="0"/>
              <a:t>This qualifies as a departure, and must be included in the next semi-annual report to the IO.</a:t>
            </a:r>
          </a:p>
          <a:p>
            <a:r>
              <a:rPr lang="en-US" dirty="0" smtClean="0"/>
              <a:t>The IACUC has a responsibility to track this departure, until it no longer applies to the animal care and use program.</a:t>
            </a:r>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26</a:t>
            </a:fld>
            <a:endParaRPr lang="en-US"/>
          </a:p>
        </p:txBody>
      </p:sp>
    </p:spTree>
    <p:extLst>
      <p:ext uri="{BB962C8B-B14F-4D97-AF65-F5344CB8AC3E}">
        <p14:creationId xmlns:p14="http://schemas.microsoft.com/office/powerpoint/2010/main" val="116345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Facilitator:  </a:t>
            </a:r>
            <a:r>
              <a:rPr lang="en-US" b="0" baseline="0" dirty="0"/>
              <a:t>POLLING – Technology Exercise</a:t>
            </a:r>
          </a:p>
          <a:p>
            <a:pPr marL="0" indent="0">
              <a:buNone/>
            </a:pPr>
            <a:endParaRPr lang="en-US" b="0" baseline="0" dirty="0"/>
          </a:p>
          <a:p>
            <a:pPr marL="0" indent="0">
              <a:buNone/>
            </a:pPr>
            <a:r>
              <a:rPr lang="en-US" b="0" baseline="0" dirty="0"/>
              <a:t>Turn over your papers for the </a:t>
            </a:r>
            <a:r>
              <a:rPr lang="en-US" b="0" baseline="0" dirty="0" smtClean="0"/>
              <a:t>fourth </a:t>
            </a:r>
            <a:r>
              <a:rPr lang="en-US" b="0" baseline="0" dirty="0"/>
              <a:t>scenario.  We want you to pick the correct answer from the following options.</a:t>
            </a:r>
          </a:p>
          <a:p>
            <a:pPr marL="0" indent="0">
              <a:buNone/>
            </a:pPr>
            <a:endParaRPr lang="en-US" b="0" baseline="0" dirty="0"/>
          </a:p>
          <a:p>
            <a:pPr marL="228600" indent="-228600">
              <a:buAutoNum type="alphaUcPeriod"/>
            </a:pPr>
            <a:r>
              <a:rPr lang="en-US" b="0" baseline="0" dirty="0"/>
              <a:t>This is a departure that has to be recorded on the semi-annual report, but does not have to be reported to OLAW.</a:t>
            </a:r>
          </a:p>
          <a:p>
            <a:pPr marL="228600" indent="-228600">
              <a:buAutoNum type="alphaUcPeriod"/>
            </a:pPr>
            <a:r>
              <a:rPr lang="en-US" b="0" baseline="0" dirty="0"/>
              <a:t>This is a departure that has to be recorded on the semi-annual report, and must be reported to OLAW.</a:t>
            </a:r>
          </a:p>
          <a:p>
            <a:pPr marL="228600" indent="-228600">
              <a:buAutoNum type="alphaUcPeriod"/>
            </a:pPr>
            <a:r>
              <a:rPr lang="en-US" b="0" baseline="0" dirty="0"/>
              <a:t>This is a departure and must be reported to OLAW.</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0" baseline="0" dirty="0"/>
              <a:t>This is a noncompliance and must be reported to OLAW.</a:t>
            </a:r>
          </a:p>
          <a:p>
            <a:pPr marL="228600" indent="-228600">
              <a:buAutoNum type="alphaUcPeriod"/>
            </a:pPr>
            <a:endParaRPr lang="en-US" baseline="0" dirty="0"/>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27</a:t>
            </a:fld>
            <a:endParaRPr lang="en-US"/>
          </a:p>
        </p:txBody>
      </p:sp>
    </p:spTree>
    <p:extLst>
      <p:ext uri="{BB962C8B-B14F-4D97-AF65-F5344CB8AC3E}">
        <p14:creationId xmlns:p14="http://schemas.microsoft.com/office/powerpoint/2010/main" val="2863440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Facilitator:  </a:t>
            </a:r>
            <a:r>
              <a:rPr lang="en-US" b="0" baseline="0" dirty="0"/>
              <a:t>POLLING – Technology Exercise</a:t>
            </a:r>
          </a:p>
          <a:p>
            <a:pPr marL="0" indent="0">
              <a:buNone/>
            </a:pPr>
            <a:endParaRPr lang="en-US" b="0" baseline="0" dirty="0"/>
          </a:p>
          <a:p>
            <a:pPr marL="0" indent="0">
              <a:buNone/>
            </a:pPr>
            <a:r>
              <a:rPr lang="en-US" b="0" baseline="0" dirty="0"/>
              <a:t>Turn over your papers for the </a:t>
            </a:r>
            <a:r>
              <a:rPr lang="en-US" b="0" baseline="0" dirty="0" smtClean="0"/>
              <a:t>fourth </a:t>
            </a:r>
            <a:r>
              <a:rPr lang="en-US" b="0" baseline="0" dirty="0"/>
              <a:t>scenario.  We want you to pick the correct answer from the following options.</a:t>
            </a:r>
          </a:p>
          <a:p>
            <a:pPr marL="0" indent="0">
              <a:buNone/>
            </a:pPr>
            <a:endParaRPr lang="en-US" b="0" baseline="0" dirty="0"/>
          </a:p>
          <a:p>
            <a:pPr marL="228600" indent="-228600">
              <a:buAutoNum type="alphaUcPeriod"/>
            </a:pPr>
            <a:r>
              <a:rPr lang="en-US" b="0" baseline="0" dirty="0"/>
              <a:t>This is a departure that has to be recorded on the semi-annual report, but does not have to be reported to OLAW.</a:t>
            </a:r>
          </a:p>
          <a:p>
            <a:pPr marL="228600" indent="-228600">
              <a:buAutoNum type="alphaUcPeriod"/>
            </a:pPr>
            <a:r>
              <a:rPr lang="en-US" b="0" baseline="0" dirty="0"/>
              <a:t>This is a departure that has to be recorded on the semi-annual report, and must be reported to OLAW.</a:t>
            </a:r>
          </a:p>
          <a:p>
            <a:pPr marL="228600" indent="-228600">
              <a:buAutoNum type="alphaUcPeriod"/>
            </a:pPr>
            <a:r>
              <a:rPr lang="en-US" b="0" baseline="0" dirty="0"/>
              <a:t>This is a departure and must be reported to OLAW.</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0" baseline="0" dirty="0"/>
              <a:t>This is a noncompliance and must be reported to OLAW.</a:t>
            </a:r>
          </a:p>
          <a:p>
            <a:pPr marL="228600" indent="-228600">
              <a:buAutoNum type="alphaUcPeriod"/>
            </a:pPr>
            <a:endParaRPr lang="en-US" baseline="0" dirty="0"/>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28</a:t>
            </a:fld>
            <a:endParaRPr lang="en-US"/>
          </a:p>
        </p:txBody>
      </p:sp>
    </p:spTree>
    <p:extLst>
      <p:ext uri="{BB962C8B-B14F-4D97-AF65-F5344CB8AC3E}">
        <p14:creationId xmlns:p14="http://schemas.microsoft.com/office/powerpoint/2010/main" val="453981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Facilitator:  </a:t>
            </a:r>
            <a:r>
              <a:rPr lang="en-US" b="0" baseline="0" dirty="0"/>
              <a:t>POLLING – Technology Exercise</a:t>
            </a:r>
          </a:p>
          <a:p>
            <a:pPr marL="0" indent="0">
              <a:buNone/>
            </a:pPr>
            <a:endParaRPr lang="en-US" b="0" baseline="0" dirty="0"/>
          </a:p>
          <a:p>
            <a:pPr marL="0" indent="0">
              <a:buNone/>
            </a:pPr>
            <a:r>
              <a:rPr lang="en-US" b="0" baseline="0" dirty="0"/>
              <a:t>Turn over your papers for the </a:t>
            </a:r>
            <a:r>
              <a:rPr lang="en-US" b="0" baseline="0" dirty="0" smtClean="0"/>
              <a:t>fourth </a:t>
            </a:r>
            <a:r>
              <a:rPr lang="en-US" b="0" baseline="0" dirty="0"/>
              <a:t>scenario.  We want you to pick the correct answer from the following options.</a:t>
            </a:r>
          </a:p>
          <a:p>
            <a:pPr marL="0" indent="0">
              <a:buNone/>
            </a:pPr>
            <a:endParaRPr lang="en-US" b="0" baseline="0" dirty="0"/>
          </a:p>
          <a:p>
            <a:pPr marL="228600" indent="-228600">
              <a:buAutoNum type="alphaUcPeriod"/>
            </a:pPr>
            <a:r>
              <a:rPr lang="en-US" b="0" baseline="0" dirty="0"/>
              <a:t>This is a departure that has to be recorded on the semi-annual report, but does not have to be reported to OLAW.</a:t>
            </a:r>
          </a:p>
          <a:p>
            <a:pPr marL="228600" indent="-228600">
              <a:buAutoNum type="alphaUcPeriod"/>
            </a:pPr>
            <a:r>
              <a:rPr lang="en-US" b="0" baseline="0" dirty="0"/>
              <a:t>This is a departure that has to be recorded on the semi-annual report, and must be reported to OLAW.</a:t>
            </a:r>
          </a:p>
          <a:p>
            <a:pPr marL="228600" indent="-228600">
              <a:buAutoNum type="alphaUcPeriod"/>
            </a:pPr>
            <a:r>
              <a:rPr lang="en-US" b="0" baseline="0" dirty="0"/>
              <a:t>This is a departure and must be reported to OLAW.</a:t>
            </a:r>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b="0" baseline="0" dirty="0"/>
              <a:t>This is a noncompliance and must be reported to OLAW.</a:t>
            </a:r>
          </a:p>
          <a:p>
            <a:pPr marL="228600" indent="-228600">
              <a:buAutoNum type="alphaUcPeriod"/>
            </a:pPr>
            <a:endParaRPr lang="en-US" baseline="0" dirty="0"/>
          </a:p>
          <a:p>
            <a:pPr marL="228600" indent="-228600">
              <a:buAutoNum type="alphaUcPeriod"/>
            </a:pP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29</a:t>
            </a:fld>
            <a:endParaRPr lang="en-US"/>
          </a:p>
        </p:txBody>
      </p:sp>
    </p:spTree>
    <p:extLst>
      <p:ext uri="{BB962C8B-B14F-4D97-AF65-F5344CB8AC3E}">
        <p14:creationId xmlns:p14="http://schemas.microsoft.com/office/powerpoint/2010/main" val="171805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Facilitator:  </a:t>
            </a:r>
            <a:r>
              <a:rPr lang="en-US" b="0" baseline="0" dirty="0"/>
              <a:t>The </a:t>
            </a:r>
            <a:r>
              <a:rPr lang="en-US" b="0" i="1" baseline="0" dirty="0"/>
              <a:t>Guide</a:t>
            </a:r>
            <a:r>
              <a:rPr lang="en-US" b="0" baseline="0" dirty="0"/>
              <a:t> describes minimum standards of care, and there are expectations that institutions will adhere to these standards unless there is a valid reason to do otherwise.  Departures sometimes occur when this becomes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For this session, the learning goals are . .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a:t>
            </a:fld>
            <a:endParaRPr lang="en-US"/>
          </a:p>
        </p:txBody>
      </p:sp>
    </p:spTree>
    <p:extLst>
      <p:ext uri="{BB962C8B-B14F-4D97-AF65-F5344CB8AC3E}">
        <p14:creationId xmlns:p14="http://schemas.microsoft.com/office/powerpoint/2010/main" val="1549166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sz="1200" b="0" dirty="0" smtClean="0"/>
              <a:t>This is a “should”.</a:t>
            </a:r>
          </a:p>
          <a:p>
            <a:r>
              <a:rPr lang="en-US" sz="1200" b="0" dirty="0" smtClean="0"/>
              <a:t>There is no specifically described exception in the Guide for this requirement.</a:t>
            </a:r>
          </a:p>
          <a:p>
            <a:r>
              <a:rPr lang="en-US" sz="1200" b="0" dirty="0" smtClean="0"/>
              <a:t>There was no performance standard, scientific justification, veterinary, or animal welfare basis to deviate from the “should”.</a:t>
            </a:r>
          </a:p>
          <a:p>
            <a:r>
              <a:rPr lang="en-US" sz="1200" b="0" dirty="0" smtClean="0"/>
              <a:t>This qualifies as noncompliance, and the assured institution must be reported to OLAW through the IO.</a:t>
            </a:r>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30</a:t>
            </a:fld>
            <a:endParaRPr lang="en-US"/>
          </a:p>
        </p:txBody>
      </p:sp>
    </p:spTree>
    <p:extLst>
      <p:ext uri="{BB962C8B-B14F-4D97-AF65-F5344CB8AC3E}">
        <p14:creationId xmlns:p14="http://schemas.microsoft.com/office/powerpoint/2010/main" val="2548890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Facilitator:  Describes activity - Think, Pair, and Share about the 3rd scenario that is being handed out.  We would like for you to classify the action taken by the IACUC, and also describe the committee’s oversight responsibilities relative to this particular study.</a:t>
            </a:r>
          </a:p>
          <a:p>
            <a:endParaRPr lang="en-US" dirty="0" smtClean="0"/>
          </a:p>
          <a:p>
            <a:r>
              <a:rPr lang="en-US" dirty="0" smtClean="0"/>
              <a:t>Facilitator assistants pass out flow charts and scenarios, and also provide time warnings to the group.  30 secs to think 1 min to pair; and 1 minute to share (use next slide to walk through the sharing section). </a:t>
            </a:r>
          </a:p>
          <a:p>
            <a:endParaRPr lang="en-US" dirty="0" smtClean="0"/>
          </a:p>
          <a:p>
            <a:r>
              <a:rPr lang="en-US" dirty="0" smtClean="0"/>
              <a:t>In this scenario the AV</a:t>
            </a:r>
            <a:r>
              <a:rPr lang="en-US" baseline="0" dirty="0" smtClean="0"/>
              <a:t> and animal housing resources personnel conducted an IACUC approved study to determine the best cage change frequency intervals for their specific program needs. </a:t>
            </a:r>
          </a:p>
          <a:p>
            <a:endParaRPr lang="en-US" baseline="0" dirty="0" smtClean="0"/>
          </a:p>
          <a:p>
            <a:r>
              <a:rPr lang="en-US" baseline="0" dirty="0" smtClean="0"/>
              <a:t>They looked at environmental factors (CO2, ammonia, cultures, etc.) as well as animal health/wellbeing indices (growth, reproduction, etc.). </a:t>
            </a:r>
          </a:p>
          <a:p>
            <a:endParaRPr lang="en-US" baseline="0" dirty="0" smtClean="0"/>
          </a:p>
          <a:p>
            <a:r>
              <a:rPr lang="en-US" baseline="0" dirty="0" smtClean="0"/>
              <a:t>Based on data analysis, a cage change frequency of 3 weeks was considered to: maintain animal wellbeing and health while saving costs of more frequent cage changes.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31</a:t>
            </a:fld>
            <a:endParaRPr lang="en-US"/>
          </a:p>
        </p:txBody>
      </p:sp>
    </p:spTree>
    <p:extLst>
      <p:ext uri="{BB962C8B-B14F-4D97-AF65-F5344CB8AC3E}">
        <p14:creationId xmlns:p14="http://schemas.microsoft.com/office/powerpoint/2010/main" val="3460878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The Guide states ...</a:t>
            </a:r>
            <a:r>
              <a:rPr lang="en-US" baseline="0" dirty="0" smtClean="0"/>
              <a:t> The frequency of sanitation of cages...</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32</a:t>
            </a:fld>
            <a:endParaRPr lang="en-US"/>
          </a:p>
        </p:txBody>
      </p:sp>
    </p:spTree>
    <p:extLst>
      <p:ext uri="{BB962C8B-B14F-4D97-AF65-F5344CB8AC3E}">
        <p14:creationId xmlns:p14="http://schemas.microsoft.com/office/powerpoint/2010/main" val="1534235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The Guide states ...</a:t>
            </a:r>
            <a:r>
              <a:rPr lang="en-US" baseline="0" dirty="0" smtClean="0"/>
              <a:t> The frequency of sanitation of cages...</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33</a:t>
            </a:fld>
            <a:endParaRPr lang="en-US"/>
          </a:p>
        </p:txBody>
      </p:sp>
    </p:spTree>
    <p:extLst>
      <p:ext uri="{BB962C8B-B14F-4D97-AF65-F5344CB8AC3E}">
        <p14:creationId xmlns:p14="http://schemas.microsoft.com/office/powerpoint/2010/main" val="1213542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sz="1200" b="0" dirty="0" smtClean="0"/>
              <a:t>This is a “should”.</a:t>
            </a:r>
          </a:p>
          <a:p>
            <a:r>
              <a:rPr lang="en-US" sz="1200" b="0" dirty="0" smtClean="0"/>
              <a:t>There is no specifically described exception in the Guide for this requirement.</a:t>
            </a:r>
          </a:p>
          <a:p>
            <a:r>
              <a:rPr lang="en-US" sz="1200" b="0" dirty="0" smtClean="0"/>
              <a:t>There is</a:t>
            </a:r>
            <a:r>
              <a:rPr lang="en-US" sz="1200" b="0" baseline="0" dirty="0" smtClean="0"/>
              <a:t> a</a:t>
            </a:r>
            <a:r>
              <a:rPr lang="en-US" sz="1200" b="0" dirty="0" smtClean="0"/>
              <a:t> performance standard based on results of a study at the facility.</a:t>
            </a:r>
          </a:p>
          <a:p>
            <a:r>
              <a:rPr lang="en-US" sz="1200" b="0" dirty="0" smtClean="0"/>
              <a:t>This is not a departure nor a noncompliance, and reporting is not necessary.</a:t>
            </a:r>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34</a:t>
            </a:fld>
            <a:endParaRPr lang="en-US"/>
          </a:p>
        </p:txBody>
      </p:sp>
    </p:spTree>
    <p:extLst>
      <p:ext uri="{BB962C8B-B14F-4D97-AF65-F5344CB8AC3E}">
        <p14:creationId xmlns:p14="http://schemas.microsoft.com/office/powerpoint/2010/main" val="1167394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In this scenario the PIs, AV</a:t>
            </a:r>
            <a:r>
              <a:rPr lang="en-US" baseline="0" dirty="0" smtClean="0"/>
              <a:t> and animal housing resources personnel developed an environmental enrichment program that includes play time, treats, human interaction and the use of music to help minimize noise during the normal cleaning hours.</a:t>
            </a:r>
          </a:p>
          <a:p>
            <a:endParaRPr lang="en-US" baseline="0" dirty="0" smtClean="0"/>
          </a:p>
          <a:p>
            <a:r>
              <a:rPr lang="en-US" baseline="0" dirty="0" smtClean="0"/>
              <a:t>Music is discontinued once all the cleaning activities have been completed.</a:t>
            </a:r>
          </a:p>
          <a:p>
            <a:endParaRPr lang="en-US" baseline="0" dirty="0" smtClean="0"/>
          </a:p>
          <a:p>
            <a:r>
              <a:rPr lang="en-US" baseline="0" dirty="0" smtClean="0"/>
              <a:t>The EE program is reviewed/approved by the IACUC.</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35</a:t>
            </a:fld>
            <a:endParaRPr lang="en-US"/>
          </a:p>
        </p:txBody>
      </p:sp>
    </p:spTree>
    <p:extLst>
      <p:ext uri="{BB962C8B-B14F-4D97-AF65-F5344CB8AC3E}">
        <p14:creationId xmlns:p14="http://schemas.microsoft.com/office/powerpoint/2010/main" val="3874275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The Guide states ... Radios, alarms, and other sound generators...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36</a:t>
            </a:fld>
            <a:endParaRPr lang="en-US"/>
          </a:p>
        </p:txBody>
      </p:sp>
    </p:spTree>
    <p:extLst>
      <p:ext uri="{BB962C8B-B14F-4D97-AF65-F5344CB8AC3E}">
        <p14:creationId xmlns:p14="http://schemas.microsoft.com/office/powerpoint/2010/main" val="850675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The Guide states ... Radios, alarms, and other sound generators...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37</a:t>
            </a:fld>
            <a:endParaRPr lang="en-US"/>
          </a:p>
        </p:txBody>
      </p:sp>
    </p:spTree>
    <p:extLst>
      <p:ext uri="{BB962C8B-B14F-4D97-AF65-F5344CB8AC3E}">
        <p14:creationId xmlns:p14="http://schemas.microsoft.com/office/powerpoint/2010/main" val="2567510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sz="1200" b="0" dirty="0" smtClean="0"/>
              <a:t>This is a “should”.</a:t>
            </a:r>
          </a:p>
          <a:p>
            <a:r>
              <a:rPr lang="en-US" sz="1200" b="0" dirty="0" smtClean="0"/>
              <a:t>There is a specifically described exception in the Guide for this requirement.</a:t>
            </a:r>
          </a:p>
          <a:p>
            <a:r>
              <a:rPr lang="en-US" sz="1200" b="0" dirty="0" smtClean="0"/>
              <a:t>This is not a departure, and reporting is not necessary.</a:t>
            </a:r>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38</a:t>
            </a:fld>
            <a:endParaRPr lang="en-US"/>
          </a:p>
        </p:txBody>
      </p:sp>
    </p:spTree>
    <p:extLst>
      <p:ext uri="{BB962C8B-B14F-4D97-AF65-F5344CB8AC3E}">
        <p14:creationId xmlns:p14="http://schemas.microsoft.com/office/powerpoint/2010/main" val="462109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In this scenario the PIs requests immediate access to a new group of mice purchased for immediate terminal use.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39</a:t>
            </a:fld>
            <a:endParaRPr lang="en-US"/>
          </a:p>
        </p:txBody>
      </p:sp>
    </p:spTree>
    <p:extLst>
      <p:ext uri="{BB962C8B-B14F-4D97-AF65-F5344CB8AC3E}">
        <p14:creationId xmlns:p14="http://schemas.microsoft.com/office/powerpoint/2010/main" val="186179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  </a:t>
            </a:r>
            <a:r>
              <a:rPr lang="en-US" b="0" dirty="0"/>
              <a:t>And by the end</a:t>
            </a:r>
            <a:r>
              <a:rPr lang="en-US" b="0" baseline="0" dirty="0"/>
              <a:t> of this presentation, we are confident that you will be able to . . . .</a:t>
            </a:r>
            <a:endParaRPr lang="en-US" b="0" dirty="0"/>
          </a:p>
        </p:txBody>
      </p:sp>
      <p:sp>
        <p:nvSpPr>
          <p:cNvPr id="4" name="Slide Number Placeholder 3"/>
          <p:cNvSpPr>
            <a:spLocks noGrp="1"/>
          </p:cNvSpPr>
          <p:nvPr>
            <p:ph type="sldNum" sz="quarter" idx="10"/>
          </p:nvPr>
        </p:nvSpPr>
        <p:spPr/>
        <p:txBody>
          <a:bodyPr/>
          <a:lstStyle/>
          <a:p>
            <a:fld id="{549283EA-830B-4CC0-955B-9DC896CE647B}" type="slidenum">
              <a:rPr lang="en-US" smtClean="0"/>
              <a:t>4</a:t>
            </a:fld>
            <a:endParaRPr lang="en-US"/>
          </a:p>
        </p:txBody>
      </p:sp>
    </p:spTree>
    <p:extLst>
      <p:ext uri="{BB962C8B-B14F-4D97-AF65-F5344CB8AC3E}">
        <p14:creationId xmlns:p14="http://schemas.microsoft.com/office/powerpoint/2010/main" val="2551005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The Guide states ... Rodents may not require quarantine...</a:t>
            </a:r>
          </a:p>
        </p:txBody>
      </p:sp>
      <p:sp>
        <p:nvSpPr>
          <p:cNvPr id="4" name="Slide Number Placeholder 3"/>
          <p:cNvSpPr>
            <a:spLocks noGrp="1"/>
          </p:cNvSpPr>
          <p:nvPr>
            <p:ph type="sldNum" sz="quarter" idx="10"/>
          </p:nvPr>
        </p:nvSpPr>
        <p:spPr/>
        <p:txBody>
          <a:bodyPr/>
          <a:lstStyle/>
          <a:p>
            <a:fld id="{549283EA-830B-4CC0-955B-9DC896CE647B}" type="slidenum">
              <a:rPr lang="en-US" smtClean="0"/>
              <a:t>40</a:t>
            </a:fld>
            <a:endParaRPr lang="en-US"/>
          </a:p>
        </p:txBody>
      </p:sp>
    </p:spTree>
    <p:extLst>
      <p:ext uri="{BB962C8B-B14F-4D97-AF65-F5344CB8AC3E}">
        <p14:creationId xmlns:p14="http://schemas.microsoft.com/office/powerpoint/2010/main" val="2431154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The Guide states ... Rodents may not require quarantine...</a:t>
            </a:r>
          </a:p>
        </p:txBody>
      </p:sp>
      <p:sp>
        <p:nvSpPr>
          <p:cNvPr id="4" name="Slide Number Placeholder 3"/>
          <p:cNvSpPr>
            <a:spLocks noGrp="1"/>
          </p:cNvSpPr>
          <p:nvPr>
            <p:ph type="sldNum" sz="quarter" idx="10"/>
          </p:nvPr>
        </p:nvSpPr>
        <p:spPr/>
        <p:txBody>
          <a:bodyPr/>
          <a:lstStyle/>
          <a:p>
            <a:fld id="{549283EA-830B-4CC0-955B-9DC896CE647B}" type="slidenum">
              <a:rPr lang="en-US" smtClean="0"/>
              <a:t>41</a:t>
            </a:fld>
            <a:endParaRPr lang="en-US"/>
          </a:p>
        </p:txBody>
      </p:sp>
    </p:spTree>
    <p:extLst>
      <p:ext uri="{BB962C8B-B14F-4D97-AF65-F5344CB8AC3E}">
        <p14:creationId xmlns:p14="http://schemas.microsoft.com/office/powerpoint/2010/main" val="2683792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p>
          <a:p>
            <a:endParaRPr lang="en-US" dirty="0" smtClean="0"/>
          </a:p>
          <a:p>
            <a:r>
              <a:rPr lang="en-US" dirty="0" smtClean="0"/>
              <a:t>This is a “may”.</a:t>
            </a:r>
          </a:p>
          <a:p>
            <a:r>
              <a:rPr lang="en-US" dirty="0" smtClean="0"/>
              <a:t>This is not a departure, and reporting is not necessary.</a:t>
            </a:r>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42</a:t>
            </a:fld>
            <a:endParaRPr lang="en-US"/>
          </a:p>
        </p:txBody>
      </p:sp>
    </p:spTree>
    <p:extLst>
      <p:ext uri="{BB962C8B-B14F-4D97-AF65-F5344CB8AC3E}">
        <p14:creationId xmlns:p14="http://schemas.microsoft.com/office/powerpoint/2010/main" val="2619759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a:t>
            </a:r>
            <a:r>
              <a:rPr lang="en-US" b="0" baseline="0" dirty="0" smtClean="0"/>
              <a:t>  </a:t>
            </a:r>
            <a:r>
              <a:rPr lang="en-US" b="0" baseline="0" dirty="0"/>
              <a:t>Goes over slide.</a:t>
            </a:r>
            <a:endParaRPr lang="en-US" b="0" dirty="0"/>
          </a:p>
        </p:txBody>
      </p:sp>
      <p:sp>
        <p:nvSpPr>
          <p:cNvPr id="4" name="Slide Number Placeholder 3"/>
          <p:cNvSpPr>
            <a:spLocks noGrp="1"/>
          </p:cNvSpPr>
          <p:nvPr>
            <p:ph type="sldNum" sz="quarter" idx="10"/>
          </p:nvPr>
        </p:nvSpPr>
        <p:spPr/>
        <p:txBody>
          <a:bodyPr/>
          <a:lstStyle/>
          <a:p>
            <a:fld id="{549283EA-830B-4CC0-955B-9DC896CE647B}" type="slidenum">
              <a:rPr lang="en-US" smtClean="0"/>
              <a:t>43</a:t>
            </a:fld>
            <a:endParaRPr lang="en-US"/>
          </a:p>
        </p:txBody>
      </p:sp>
    </p:spTree>
    <p:extLst>
      <p:ext uri="{BB962C8B-B14F-4D97-AF65-F5344CB8AC3E}">
        <p14:creationId xmlns:p14="http://schemas.microsoft.com/office/powerpoint/2010/main" val="1358242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Consensogram</a:t>
            </a:r>
            <a:r>
              <a:rPr lang="en-US" dirty="0"/>
              <a:t> Activity</a:t>
            </a:r>
          </a:p>
          <a:p>
            <a:r>
              <a:rPr lang="en-US" baseline="0" dirty="0"/>
              <a:t> </a:t>
            </a:r>
          </a:p>
          <a:p>
            <a:r>
              <a:rPr lang="en-US" baseline="0" dirty="0" smtClean="0"/>
              <a:t>Facilitator </a:t>
            </a:r>
            <a:r>
              <a:rPr lang="en-US" baseline="0" dirty="0"/>
              <a:t>provides overview; Susan records.</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44</a:t>
            </a:fld>
            <a:endParaRPr lang="en-US"/>
          </a:p>
        </p:txBody>
      </p:sp>
    </p:spTree>
    <p:extLst>
      <p:ext uri="{BB962C8B-B14F-4D97-AF65-F5344CB8AC3E}">
        <p14:creationId xmlns:p14="http://schemas.microsoft.com/office/powerpoint/2010/main" val="1917044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a:t>
            </a:r>
            <a:r>
              <a:rPr lang="en-US" dirty="0"/>
              <a:t>To recap our learning objectives - </a:t>
            </a:r>
          </a:p>
        </p:txBody>
      </p:sp>
      <p:sp>
        <p:nvSpPr>
          <p:cNvPr id="4" name="Slide Number Placeholder 3"/>
          <p:cNvSpPr>
            <a:spLocks noGrp="1"/>
          </p:cNvSpPr>
          <p:nvPr>
            <p:ph type="sldNum" sz="quarter" idx="10"/>
          </p:nvPr>
        </p:nvSpPr>
        <p:spPr/>
        <p:txBody>
          <a:bodyPr/>
          <a:lstStyle/>
          <a:p>
            <a:fld id="{549283EA-830B-4CC0-955B-9DC896CE647B}" type="slidenum">
              <a:rPr lang="en-US" smtClean="0"/>
              <a:t>45</a:t>
            </a:fld>
            <a:endParaRPr lang="en-US"/>
          </a:p>
        </p:txBody>
      </p:sp>
    </p:spTree>
    <p:extLst>
      <p:ext uri="{BB962C8B-B14F-4D97-AF65-F5344CB8AC3E}">
        <p14:creationId xmlns:p14="http://schemas.microsoft.com/office/powerpoint/2010/main" val="2370708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a:t>
            </a:r>
            <a:r>
              <a:rPr lang="en-US" b="1" dirty="0"/>
              <a:t>– Here’s a way to</a:t>
            </a:r>
            <a:r>
              <a:rPr lang="en-US" b="1" baseline="0" dirty="0"/>
              <a:t> assess your knowledge.</a:t>
            </a:r>
            <a:endParaRPr lang="en-US" b="1" dirty="0"/>
          </a:p>
          <a:p>
            <a:endParaRPr lang="en-US" b="1" dirty="0"/>
          </a:p>
          <a:p>
            <a:r>
              <a:rPr lang="en-US" b="1" dirty="0"/>
              <a:t>List three possible conditions for a “must” to be a departure.</a:t>
            </a:r>
          </a:p>
          <a:p>
            <a:pPr marL="171450" indent="-171450">
              <a:buFont typeface="Arial" panose="020B0604020202020204" pitchFamily="34" charset="0"/>
              <a:buChar char="•"/>
            </a:pPr>
            <a:r>
              <a:rPr lang="en-US" dirty="0"/>
              <a:t>IACUC Review of a Scientific Justification – or -</a:t>
            </a:r>
          </a:p>
          <a:p>
            <a:pPr marL="171450" indent="-171450">
              <a:buFont typeface="Arial" panose="020B0604020202020204" pitchFamily="34" charset="0"/>
              <a:buChar char="•"/>
            </a:pPr>
            <a:r>
              <a:rPr lang="en-US" dirty="0"/>
              <a:t>Veterinary Exemption – or - </a:t>
            </a:r>
          </a:p>
          <a:p>
            <a:pPr marL="171450" indent="-171450">
              <a:buFont typeface="Arial" panose="020B0604020202020204" pitchFamily="34" charset="0"/>
              <a:buChar char="•"/>
            </a:pPr>
            <a:r>
              <a:rPr lang="en-US" dirty="0"/>
              <a:t>Animal Welfare Reason</a:t>
            </a:r>
          </a:p>
          <a:p>
            <a:pPr marL="171450" indent="-171450">
              <a:buFont typeface="Arial" panose="020B0604020202020204" pitchFamily="34" charset="0"/>
              <a:buChar char="•"/>
            </a:pPr>
            <a:r>
              <a:rPr lang="en-US" dirty="0"/>
              <a:t>NOTE:  Always include in the Semi-Annual Report to the IO.</a:t>
            </a:r>
          </a:p>
          <a:p>
            <a:pPr marL="171450" indent="-171450">
              <a:buFont typeface="Arial" panose="020B0604020202020204" pitchFamily="34" charset="0"/>
              <a:buChar char="•"/>
            </a:pPr>
            <a:endParaRPr lang="en-US" dirty="0"/>
          </a:p>
          <a:p>
            <a:r>
              <a:rPr lang="en-US" b="1" dirty="0"/>
              <a:t>List two possible conditions that prevent a “should” from becoming a departure.</a:t>
            </a:r>
          </a:p>
          <a:p>
            <a:pPr marL="171450" indent="-171450">
              <a:buFont typeface="Arial" panose="020B0604020202020204" pitchFamily="34" charset="0"/>
              <a:buChar char="•"/>
            </a:pPr>
            <a:r>
              <a:rPr lang="en-US" dirty="0"/>
              <a:t>Specific Guide qualifier/exception.</a:t>
            </a:r>
          </a:p>
          <a:p>
            <a:pPr marL="171450" indent="-171450">
              <a:buFont typeface="Arial" panose="020B0604020202020204" pitchFamily="34" charset="0"/>
              <a:buChar char="•"/>
            </a:pPr>
            <a:r>
              <a:rPr lang="en-US" dirty="0"/>
              <a:t>Local Performance Standard in lieu of the “should”.</a:t>
            </a:r>
          </a:p>
          <a:p>
            <a:pPr marL="171450" indent="-171450">
              <a:buFont typeface="Arial" panose="020B0604020202020204" pitchFamily="34" charset="0"/>
              <a:buChar char="•"/>
            </a:pPr>
            <a:endParaRPr lang="en-US" dirty="0"/>
          </a:p>
          <a:p>
            <a:r>
              <a:rPr lang="en-US" b="1" dirty="0"/>
              <a:t>List the conditions for a “may” to be a departure.</a:t>
            </a:r>
          </a:p>
          <a:p>
            <a:pPr marL="171450" indent="-171450">
              <a:buFont typeface="Arial" panose="020B0604020202020204" pitchFamily="34" charset="0"/>
              <a:buChar char="•"/>
            </a:pPr>
            <a:r>
              <a:rPr lang="en-US" dirty="0"/>
              <a:t>None – “mays” are not departures.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Explain when failure to follow a must, should, or may becomes a deficiency.</a:t>
            </a:r>
          </a:p>
          <a:p>
            <a:pPr marL="171450" indent="-171450">
              <a:buFont typeface="Arial" panose="020B0604020202020204" pitchFamily="34" charset="0"/>
              <a:buChar char="•"/>
            </a:pPr>
            <a:r>
              <a:rPr lang="en-US" b="0" dirty="0"/>
              <a:t>Failure to follow a “must” becomes</a:t>
            </a:r>
            <a:r>
              <a:rPr lang="en-US" b="0" baseline="0" dirty="0"/>
              <a:t> a deficiency when (1) there’s no Guide exception – or – (2) there’s no IACUC reviewed scientific justification – or – (3) there’s no Veterinary or Animal Welfare rationale subsequently reported to the IACUC.</a:t>
            </a:r>
          </a:p>
          <a:p>
            <a:pPr marL="171450" indent="-171450">
              <a:buFont typeface="Arial" panose="020B0604020202020204" pitchFamily="34" charset="0"/>
              <a:buChar char="•"/>
            </a:pPr>
            <a:r>
              <a:rPr lang="en-US" b="0" baseline="0" dirty="0"/>
              <a:t>Failure to follow a “should” becomes a deficiency when (1) there’s no Guide exception – or – (2) there’s no local performance standard in place – or – (3) there’s no IACUC reviewed scientific justification –or – (4) there’s no Veterinary or Animal Welfare rationale subsequently reported to the IACUC.</a:t>
            </a:r>
          </a:p>
          <a:p>
            <a:pPr marL="171450" indent="-171450">
              <a:buFont typeface="Arial" panose="020B0604020202020204" pitchFamily="34" charset="0"/>
              <a:buChar char="•"/>
            </a:pPr>
            <a:r>
              <a:rPr lang="en-US" b="0" baseline="0" dirty="0"/>
              <a:t>Failure to follow a “may” is not a deficiency.</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1" baseline="0" dirty="0"/>
              <a:t>Describe when it is necessary to report departures in the semi-annual report to the IO.</a:t>
            </a:r>
          </a:p>
          <a:p>
            <a:pPr marL="0" indent="0">
              <a:buFont typeface="Arial" panose="020B0604020202020204" pitchFamily="34" charset="0"/>
              <a:buNone/>
            </a:pPr>
            <a:r>
              <a:rPr lang="en-US" b="0" baseline="0" dirty="0"/>
              <a:t>In the first semi-annual report after a departure is first approved.  No need to include in subsequent reports.</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1" baseline="0" dirty="0"/>
              <a:t>Identify three methods of tracking and/or monitoring departures.</a:t>
            </a:r>
          </a:p>
          <a:p>
            <a:pPr marL="0" indent="0">
              <a:buFont typeface="Arial" panose="020B0604020202020204" pitchFamily="34" charset="0"/>
              <a:buNone/>
            </a:pPr>
            <a:r>
              <a:rPr lang="en-US" b="0" baseline="0" dirty="0" smtClean="0"/>
              <a:t>Facilitator </a:t>
            </a:r>
            <a:r>
              <a:rPr lang="en-US" b="0" baseline="0" dirty="0"/>
              <a:t>will research.</a:t>
            </a:r>
            <a:endParaRPr lang="en-US" b="0" dirty="0"/>
          </a:p>
        </p:txBody>
      </p:sp>
      <p:sp>
        <p:nvSpPr>
          <p:cNvPr id="4" name="Slide Number Placeholder 3"/>
          <p:cNvSpPr>
            <a:spLocks noGrp="1"/>
          </p:cNvSpPr>
          <p:nvPr>
            <p:ph type="sldNum" sz="quarter" idx="10"/>
          </p:nvPr>
        </p:nvSpPr>
        <p:spPr/>
        <p:txBody>
          <a:bodyPr/>
          <a:lstStyle/>
          <a:p>
            <a:fld id="{549283EA-830B-4CC0-955B-9DC896CE647B}" type="slidenum">
              <a:rPr lang="en-US" smtClean="0"/>
              <a:t>46</a:t>
            </a:fld>
            <a:endParaRPr lang="en-US"/>
          </a:p>
        </p:txBody>
      </p:sp>
    </p:spTree>
    <p:extLst>
      <p:ext uri="{BB962C8B-B14F-4D97-AF65-F5344CB8AC3E}">
        <p14:creationId xmlns:p14="http://schemas.microsoft.com/office/powerpoint/2010/main" val="1228906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music link, mp3, or alternative source...</a:t>
            </a:r>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47</a:t>
            </a:fld>
            <a:endParaRPr lang="en-US"/>
          </a:p>
        </p:txBody>
      </p:sp>
    </p:spTree>
    <p:extLst>
      <p:ext uri="{BB962C8B-B14F-4D97-AF65-F5344CB8AC3E}">
        <p14:creationId xmlns:p14="http://schemas.microsoft.com/office/powerpoint/2010/main" val="296800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  </a:t>
            </a:r>
            <a:r>
              <a:rPr lang="en-US" b="0" dirty="0"/>
              <a:t>(SHOUT OUT EXERCISE) As an IACUC member</a:t>
            </a:r>
            <a:r>
              <a:rPr lang="en-US" b="0" baseline="0" dirty="0"/>
              <a:t> or administrator, w</a:t>
            </a:r>
            <a:r>
              <a:rPr lang="en-US" b="0" dirty="0"/>
              <a:t>hat are</a:t>
            </a:r>
            <a:r>
              <a:rPr lang="en-US" b="0" baseline="0" dirty="0"/>
              <a:t> a few words</a:t>
            </a:r>
            <a:r>
              <a:rPr lang="en-US" b="0" dirty="0"/>
              <a:t> that come</a:t>
            </a:r>
            <a:r>
              <a:rPr lang="en-US" b="0" baseline="0" dirty="0"/>
              <a:t> to mind when you hear the word “departure”?</a:t>
            </a:r>
          </a:p>
          <a:p>
            <a:endParaRPr lang="en-US" b="0" baseline="0" dirty="0"/>
          </a:p>
          <a:p>
            <a:r>
              <a:rPr lang="en-US" b="0" dirty="0" smtClean="0"/>
              <a:t>Facilitator assistant</a:t>
            </a:r>
            <a:r>
              <a:rPr lang="en-US" b="0" i="1" baseline="0" dirty="0" smtClean="0"/>
              <a:t> </a:t>
            </a:r>
            <a:r>
              <a:rPr lang="en-US" b="0" i="1" baseline="0" dirty="0"/>
              <a:t>records responses from the audience on a flip chart.</a:t>
            </a:r>
          </a:p>
          <a:p>
            <a:endParaRPr lang="en-US" b="0" i="1" baseline="0" dirty="0"/>
          </a:p>
          <a:p>
            <a:r>
              <a:rPr lang="en-US" b="0" i="0" baseline="0" dirty="0" smtClean="0"/>
              <a:t>Facilitator:  </a:t>
            </a:r>
            <a:r>
              <a:rPr lang="en-US" b="0" i="0" baseline="0" dirty="0"/>
              <a:t>As you can see, there are a lot of differences in the level of understanding when we talk about departures.  This is the reason we were assigned this topic.</a:t>
            </a:r>
            <a:endParaRPr lang="en-US" b="0" i="0" dirty="0"/>
          </a:p>
        </p:txBody>
      </p:sp>
      <p:sp>
        <p:nvSpPr>
          <p:cNvPr id="4" name="Slide Number Placeholder 3"/>
          <p:cNvSpPr>
            <a:spLocks noGrp="1"/>
          </p:cNvSpPr>
          <p:nvPr>
            <p:ph type="sldNum" sz="quarter" idx="10"/>
          </p:nvPr>
        </p:nvSpPr>
        <p:spPr/>
        <p:txBody>
          <a:bodyPr/>
          <a:lstStyle/>
          <a:p>
            <a:fld id="{549283EA-830B-4CC0-955B-9DC896CE647B}" type="slidenum">
              <a:rPr lang="en-US" smtClean="0"/>
              <a:t>5</a:t>
            </a:fld>
            <a:endParaRPr lang="en-US"/>
          </a:p>
        </p:txBody>
      </p:sp>
    </p:spTree>
    <p:extLst>
      <p:ext uri="{BB962C8B-B14F-4D97-AF65-F5344CB8AC3E}">
        <p14:creationId xmlns:p14="http://schemas.microsoft.com/office/powerpoint/2010/main" val="266165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  </a:t>
            </a:r>
            <a:r>
              <a:rPr lang="en-US" b="0" dirty="0"/>
              <a:t>(SHOUT OUT EXERCISE) As an IACUC member</a:t>
            </a:r>
            <a:r>
              <a:rPr lang="en-US" b="0" baseline="0" dirty="0"/>
              <a:t> or administrator, w</a:t>
            </a:r>
            <a:r>
              <a:rPr lang="en-US" b="0" dirty="0"/>
              <a:t>hat are</a:t>
            </a:r>
            <a:r>
              <a:rPr lang="en-US" b="0" baseline="0" dirty="0"/>
              <a:t> a few words</a:t>
            </a:r>
            <a:r>
              <a:rPr lang="en-US" b="0" dirty="0"/>
              <a:t> that come</a:t>
            </a:r>
            <a:r>
              <a:rPr lang="en-US" b="0" baseline="0" dirty="0"/>
              <a:t> to mind when you hear the word “departure”?</a:t>
            </a:r>
          </a:p>
          <a:p>
            <a:endParaRPr lang="en-US" b="0" baseline="0" dirty="0"/>
          </a:p>
          <a:p>
            <a:r>
              <a:rPr lang="en-US" b="0" dirty="0" smtClean="0"/>
              <a:t>Facilitator assistant</a:t>
            </a:r>
            <a:r>
              <a:rPr lang="en-US" b="0" i="1" baseline="0" dirty="0" smtClean="0"/>
              <a:t> </a:t>
            </a:r>
            <a:r>
              <a:rPr lang="en-US" b="0" i="1" baseline="0" dirty="0"/>
              <a:t>records responses from the audience on a flip chart.</a:t>
            </a:r>
          </a:p>
          <a:p>
            <a:endParaRPr lang="en-US" b="0" i="1" baseline="0" dirty="0"/>
          </a:p>
          <a:p>
            <a:r>
              <a:rPr lang="en-US" b="0" i="0" baseline="0" dirty="0" smtClean="0"/>
              <a:t>Facilitator:  </a:t>
            </a:r>
            <a:r>
              <a:rPr lang="en-US" b="0" i="0" baseline="0" dirty="0"/>
              <a:t>As you can see, there are a lot of differences in the level of understanding when we talk about departures.  This is the reason we were assigned this topic.</a:t>
            </a:r>
            <a:endParaRPr lang="en-US" b="0" i="0" dirty="0"/>
          </a:p>
        </p:txBody>
      </p:sp>
      <p:sp>
        <p:nvSpPr>
          <p:cNvPr id="4" name="Slide Number Placeholder 3"/>
          <p:cNvSpPr>
            <a:spLocks noGrp="1"/>
          </p:cNvSpPr>
          <p:nvPr>
            <p:ph type="sldNum" sz="quarter" idx="10"/>
          </p:nvPr>
        </p:nvSpPr>
        <p:spPr/>
        <p:txBody>
          <a:bodyPr/>
          <a:lstStyle/>
          <a:p>
            <a:fld id="{549283EA-830B-4CC0-955B-9DC896CE647B}" type="slidenum">
              <a:rPr lang="en-US" smtClean="0"/>
              <a:t>6</a:t>
            </a:fld>
            <a:endParaRPr lang="en-US"/>
          </a:p>
        </p:txBody>
      </p:sp>
    </p:spTree>
    <p:extLst>
      <p:ext uri="{BB962C8B-B14F-4D97-AF65-F5344CB8AC3E}">
        <p14:creationId xmlns:p14="http://schemas.microsoft.com/office/powerpoint/2010/main" val="215825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Facilitator:  </a:t>
            </a:r>
            <a:r>
              <a:rPr lang="en-US" b="1" i="1" dirty="0"/>
              <a:t>Reads definition of a “departure,” and discusses what is NOT a departure (deviation, exception, exemption, variance).</a:t>
            </a:r>
          </a:p>
          <a:p>
            <a:endParaRPr lang="en-US" dirty="0"/>
          </a:p>
        </p:txBody>
      </p:sp>
      <p:sp>
        <p:nvSpPr>
          <p:cNvPr id="4" name="Slide Number Placeholder 3"/>
          <p:cNvSpPr>
            <a:spLocks noGrp="1"/>
          </p:cNvSpPr>
          <p:nvPr>
            <p:ph type="sldNum" sz="quarter" idx="10"/>
          </p:nvPr>
        </p:nvSpPr>
        <p:spPr/>
        <p:txBody>
          <a:bodyPr/>
          <a:lstStyle/>
          <a:p>
            <a:fld id="{549283EA-830B-4CC0-955B-9DC896CE647B}" type="slidenum">
              <a:rPr lang="en-US" smtClean="0"/>
              <a:t>7</a:t>
            </a:fld>
            <a:endParaRPr lang="en-US"/>
          </a:p>
        </p:txBody>
      </p:sp>
    </p:spTree>
    <p:extLst>
      <p:ext uri="{BB962C8B-B14F-4D97-AF65-F5344CB8AC3E}">
        <p14:creationId xmlns:p14="http://schemas.microsoft.com/office/powerpoint/2010/main" val="62013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  </a:t>
            </a:r>
            <a:r>
              <a:rPr lang="en-US" b="0" dirty="0"/>
              <a:t>You may recognize this is a tool that was developed by </a:t>
            </a:r>
            <a:r>
              <a:rPr lang="en-US" b="0" baseline="0" dirty="0"/>
              <a:t>OLAW to assist IACUC members in correctly classifying departures.</a:t>
            </a:r>
            <a:endParaRPr lang="en-US" b="0" dirty="0"/>
          </a:p>
        </p:txBody>
      </p:sp>
      <p:sp>
        <p:nvSpPr>
          <p:cNvPr id="4" name="Slide Number Placeholder 3"/>
          <p:cNvSpPr>
            <a:spLocks noGrp="1"/>
          </p:cNvSpPr>
          <p:nvPr>
            <p:ph type="sldNum" sz="quarter" idx="10"/>
          </p:nvPr>
        </p:nvSpPr>
        <p:spPr/>
        <p:txBody>
          <a:bodyPr/>
          <a:lstStyle/>
          <a:p>
            <a:fld id="{549283EA-830B-4CC0-955B-9DC896CE647B}" type="slidenum">
              <a:rPr lang="en-US" smtClean="0"/>
              <a:t>8</a:t>
            </a:fld>
            <a:endParaRPr lang="en-US"/>
          </a:p>
        </p:txBody>
      </p:sp>
    </p:spTree>
    <p:extLst>
      <p:ext uri="{BB962C8B-B14F-4D97-AF65-F5344CB8AC3E}">
        <p14:creationId xmlns:p14="http://schemas.microsoft.com/office/powerpoint/2010/main" val="360033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Facilitator:  </a:t>
            </a:r>
            <a:r>
              <a:rPr lang="en-US" b="0" dirty="0"/>
              <a:t>The complete chart has</a:t>
            </a:r>
            <a:r>
              <a:rPr lang="en-US" b="0" baseline="0" dirty="0"/>
              <a:t> a lot of information, and w</a:t>
            </a:r>
            <a:r>
              <a:rPr lang="en-US" b="0" dirty="0"/>
              <a:t>e have broken the complete flowchart</a:t>
            </a:r>
            <a:r>
              <a:rPr lang="en-US" b="0" baseline="0" dirty="0"/>
              <a:t> into smaller components that are easier to comprehend.  </a:t>
            </a:r>
            <a:r>
              <a:rPr lang="en-US" b="0" dirty="0"/>
              <a:t>This is the pathway for “musts.”  </a:t>
            </a:r>
          </a:p>
          <a:p>
            <a:endParaRPr lang="en-US" b="0" dirty="0"/>
          </a:p>
          <a:p>
            <a:r>
              <a:rPr lang="en-US" b="0" dirty="0"/>
              <a:t>Must statements are easy to recognize because</a:t>
            </a:r>
            <a:r>
              <a:rPr lang="en-US" b="0" baseline="0" dirty="0"/>
              <a:t> they</a:t>
            </a:r>
            <a:r>
              <a:rPr lang="en-US" b="0" dirty="0"/>
              <a:t> include</a:t>
            </a:r>
            <a:r>
              <a:rPr lang="en-US" b="0" baseline="0" dirty="0"/>
              <a:t> the word “must.”  Must statements are considered absolute </a:t>
            </a:r>
            <a:r>
              <a:rPr lang="en-US" b="0" baseline="0" dirty="0" smtClean="0"/>
              <a:t>requirements-UNLESS </a:t>
            </a:r>
            <a:r>
              <a:rPr lang="en-US" b="0" baseline="0" dirty="0"/>
              <a:t>they include a qualifying statement (referred to as an “exception”) that allows an institution some leverage in implementing that particular requirement. </a:t>
            </a:r>
            <a:r>
              <a:rPr lang="en-US" b="0" baseline="0" dirty="0" smtClean="0"/>
              <a:t>(The </a:t>
            </a:r>
            <a:r>
              <a:rPr lang="en-US" b="0" i="1" baseline="0" dirty="0" smtClean="0"/>
              <a:t>Guide</a:t>
            </a:r>
            <a:r>
              <a:rPr lang="en-US" b="0" baseline="0" dirty="0" smtClean="0"/>
              <a:t> defines musts as actions that the Committee “considers imperative and mandatory duty or requirement for providing humane animal care and use.”) </a:t>
            </a:r>
            <a:endParaRPr lang="en-US" b="0" baseline="0" dirty="0"/>
          </a:p>
          <a:p>
            <a:endParaRPr lang="en-US" b="0" baseline="0" dirty="0"/>
          </a:p>
          <a:p>
            <a:r>
              <a:rPr lang="en-US" b="0" baseline="0" dirty="0"/>
              <a:t>As you can see, if a “must” includes a specific exemption – and the institution applies the exemption – it is not considered a departure.  Otherwise, departures from a “must” requirement must be scientifically justified or based on a veterinary or animal welfare consideration.</a:t>
            </a:r>
            <a:endParaRPr lang="en-US" b="0" dirty="0"/>
          </a:p>
        </p:txBody>
      </p:sp>
      <p:sp>
        <p:nvSpPr>
          <p:cNvPr id="4" name="Slide Number Placeholder 3"/>
          <p:cNvSpPr>
            <a:spLocks noGrp="1"/>
          </p:cNvSpPr>
          <p:nvPr>
            <p:ph type="sldNum" sz="quarter" idx="10"/>
          </p:nvPr>
        </p:nvSpPr>
        <p:spPr/>
        <p:txBody>
          <a:bodyPr/>
          <a:lstStyle/>
          <a:p>
            <a:fld id="{549283EA-830B-4CC0-955B-9DC896CE647B}" type="slidenum">
              <a:rPr lang="en-US" smtClean="0"/>
              <a:t>9</a:t>
            </a:fld>
            <a:endParaRPr lang="en-US"/>
          </a:p>
        </p:txBody>
      </p:sp>
    </p:spTree>
    <p:extLst>
      <p:ext uri="{BB962C8B-B14F-4D97-AF65-F5344CB8AC3E}">
        <p14:creationId xmlns:p14="http://schemas.microsoft.com/office/powerpoint/2010/main" val="100011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B54230-2360-4688-9FA4-E72511DC29C4}"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375205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B54230-2360-4688-9FA4-E72511DC29C4}"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147333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B54230-2360-4688-9FA4-E72511DC29C4}"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1283397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010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17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899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926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430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71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708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43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B54230-2360-4688-9FA4-E72511DC29C4}"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412698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38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36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46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B54230-2360-4688-9FA4-E72511DC29C4}" type="datetimeFigureOut">
              <a:rPr lang="en-US" smtClean="0"/>
              <a:t>12/29/2016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364708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B54230-2360-4688-9FA4-E72511DC29C4}" type="datetimeFigureOut">
              <a:rPr lang="en-US" smtClean="0"/>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331803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B54230-2360-4688-9FA4-E72511DC29C4}" type="datetimeFigureOut">
              <a:rPr lang="en-US" smtClean="0"/>
              <a:t>12/29/2016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309272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B54230-2360-4688-9FA4-E72511DC29C4}" type="datetimeFigureOut">
              <a:rPr lang="en-US" smtClean="0"/>
              <a:t>12/29/2016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238929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54230-2360-4688-9FA4-E72511DC29C4}" type="datetimeFigureOut">
              <a:rPr lang="en-US" smtClean="0"/>
              <a:t>12/29/2016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3633058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B54230-2360-4688-9FA4-E72511DC29C4}" type="datetimeFigureOut">
              <a:rPr lang="en-US" smtClean="0"/>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223089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B54230-2360-4688-9FA4-E72511DC29C4}" type="datetimeFigureOut">
              <a:rPr lang="en-US" smtClean="0"/>
              <a:t>12/29/2016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A96FC-2B3D-48ED-8648-F824986CA233}" type="slidenum">
              <a:rPr lang="en-US" smtClean="0"/>
              <a:t>‹#›</a:t>
            </a:fld>
            <a:endParaRPr lang="en-US"/>
          </a:p>
        </p:txBody>
      </p:sp>
    </p:spTree>
    <p:extLst>
      <p:ext uri="{BB962C8B-B14F-4D97-AF65-F5344CB8AC3E}">
        <p14:creationId xmlns:p14="http://schemas.microsoft.com/office/powerpoint/2010/main" val="104572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54230-2360-4688-9FA4-E72511DC29C4}" type="datetimeFigureOut">
              <a:rPr lang="en-US" smtClean="0"/>
              <a:t>12/29/2016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A96FC-2B3D-48ED-8648-F824986CA233}" type="slidenum">
              <a:rPr lang="en-US" smtClean="0"/>
              <a:t>‹#›</a:t>
            </a:fld>
            <a:endParaRPr lang="en-US"/>
          </a:p>
        </p:txBody>
      </p:sp>
    </p:spTree>
    <p:extLst>
      <p:ext uri="{BB962C8B-B14F-4D97-AF65-F5344CB8AC3E}">
        <p14:creationId xmlns:p14="http://schemas.microsoft.com/office/powerpoint/2010/main" val="1351928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42F56-DD6F-4EFC-8D65-030904BB28A5}" type="datetimeFigureOut">
              <a:rPr lang="en-US" smtClean="0">
                <a:solidFill>
                  <a:prstClr val="black">
                    <a:tint val="75000"/>
                  </a:prstClr>
                </a:solidFill>
              </a:rPr>
              <a:pPr/>
              <a:t>12/29/2016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35BAD-4998-4546-8BE5-FB0E2CF685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682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jpg"/><Relationship Id="rId7"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jpg"/><Relationship Id="rId7"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3.emf"/><Relationship Id="rId11" Type="http://schemas.openxmlformats.org/officeDocument/2006/relationships/image" Target="../media/image31.emf"/><Relationship Id="rId5" Type="http://schemas.openxmlformats.org/officeDocument/2006/relationships/image" Target="../media/image22.emf"/><Relationship Id="rId10" Type="http://schemas.openxmlformats.org/officeDocument/2006/relationships/image" Target="../media/image30.emf"/><Relationship Id="rId4" Type="http://schemas.openxmlformats.org/officeDocument/2006/relationships/image" Target="../media/image21.emf"/><Relationship Id="rId9"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20.emf"/><Relationship Id="rId7" Type="http://schemas.openxmlformats.org/officeDocument/2006/relationships/image" Target="../media/image35.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35.emf"/><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22.emf"/><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49086"/>
            <a:ext cx="12192000" cy="1458685"/>
          </a:xfrm>
        </p:spPr>
        <p:txBody>
          <a:bodyPr>
            <a:normAutofit fontScale="90000"/>
          </a:bodyPr>
          <a:lstStyle/>
          <a:p>
            <a:r>
              <a:rPr lang="en-US" b="1" dirty="0"/>
              <a:t>Departures from the </a:t>
            </a:r>
            <a:r>
              <a:rPr lang="en-US" b="1" i="1" dirty="0"/>
              <a:t>Guide</a:t>
            </a:r>
            <a:br>
              <a:rPr lang="en-US" b="1" i="1" dirty="0"/>
            </a:br>
            <a:r>
              <a:rPr lang="en-US" sz="2400" b="1" dirty="0"/>
              <a:t>or</a:t>
            </a:r>
            <a:br>
              <a:rPr lang="en-US" sz="2400" b="1" dirty="0"/>
            </a:br>
            <a:r>
              <a:rPr lang="en-US" sz="2400" b="1" dirty="0"/>
              <a:t>“</a:t>
            </a:r>
            <a:r>
              <a:rPr lang="en-US" sz="3100" b="1" dirty="0"/>
              <a:t>Witch” Departure are </a:t>
            </a:r>
            <a:r>
              <a:rPr lang="en-US" sz="3100" b="1" dirty="0" smtClean="0"/>
              <a:t>We </a:t>
            </a:r>
            <a:r>
              <a:rPr lang="en-US" sz="3100" b="1" dirty="0"/>
              <a:t>Talking About?</a:t>
            </a:r>
          </a:p>
        </p:txBody>
      </p:sp>
      <p:sp>
        <p:nvSpPr>
          <p:cNvPr id="3" name="Subtitle 2"/>
          <p:cNvSpPr>
            <a:spLocks noGrp="1"/>
          </p:cNvSpPr>
          <p:nvPr>
            <p:ph type="subTitle" idx="1"/>
          </p:nvPr>
        </p:nvSpPr>
        <p:spPr>
          <a:xfrm>
            <a:off x="0" y="4730310"/>
            <a:ext cx="12192000" cy="1655762"/>
          </a:xfrm>
        </p:spPr>
        <p:txBody>
          <a:bodyPr>
            <a:normAutofit/>
          </a:bodyPr>
          <a:lstStyle/>
          <a:p>
            <a:pPr>
              <a:lnSpc>
                <a:spcPct val="150000"/>
              </a:lnSpc>
            </a:pPr>
            <a:r>
              <a:rPr lang="en-US" sz="2800" i="1" dirty="0"/>
              <a:t>R. Wayne Barbee, Ph.D., Susan B. Harper, DVM, MS, Eileen Morgan, BS, </a:t>
            </a:r>
            <a:br>
              <a:rPr lang="en-US" sz="2800" i="1" dirty="0"/>
            </a:br>
            <a:r>
              <a:rPr lang="en-US" sz="2800" i="1" dirty="0"/>
              <a:t>Jennifer Perkins, MA, CPIA, and </a:t>
            </a:r>
            <a:r>
              <a:rPr lang="en-US" sz="2800" i="1" dirty="0" err="1"/>
              <a:t>Noé</a:t>
            </a:r>
            <a:r>
              <a:rPr lang="en-US" sz="2800" i="1" dirty="0"/>
              <a:t> Tirado-</a:t>
            </a:r>
            <a:r>
              <a:rPr lang="en-US" sz="2800" i="1" dirty="0" err="1"/>
              <a:t>Muñiz</a:t>
            </a:r>
            <a:r>
              <a:rPr lang="en-US" sz="2800" i="1" dirty="0"/>
              <a:t>, DMV, DVM, MS, CPIA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728" y="2413591"/>
            <a:ext cx="3302930" cy="221089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3673" y="2429164"/>
            <a:ext cx="2151345" cy="21953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2429164"/>
            <a:ext cx="3902802" cy="2195326"/>
          </a:xfrm>
          <a:prstGeom prst="rect">
            <a:avLst/>
          </a:prstGeom>
        </p:spPr>
      </p:pic>
    </p:spTree>
    <p:extLst>
      <p:ext uri="{BB962C8B-B14F-4D97-AF65-F5344CB8AC3E}">
        <p14:creationId xmlns:p14="http://schemas.microsoft.com/office/powerpoint/2010/main" val="3586115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971" y="320040"/>
            <a:ext cx="8404058" cy="6217920"/>
          </a:xfrm>
          <a:prstGeom prst="rect">
            <a:avLst/>
          </a:prstGeom>
        </p:spPr>
      </p:pic>
    </p:spTree>
    <p:extLst>
      <p:ext uri="{BB962C8B-B14F-4D97-AF65-F5344CB8AC3E}">
        <p14:creationId xmlns:p14="http://schemas.microsoft.com/office/powerpoint/2010/main" val="856858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723" y="396240"/>
            <a:ext cx="2496553" cy="6065520"/>
          </a:xfrm>
          <a:prstGeom prst="rect">
            <a:avLst/>
          </a:prstGeom>
        </p:spPr>
      </p:pic>
    </p:spTree>
    <p:extLst>
      <p:ext uri="{BB962C8B-B14F-4D97-AF65-F5344CB8AC3E}">
        <p14:creationId xmlns:p14="http://schemas.microsoft.com/office/powerpoint/2010/main" val="166144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9491"/>
            <a:ext cx="12192000" cy="5632311"/>
          </a:xfrm>
          <a:prstGeom prst="rect">
            <a:avLst/>
          </a:prstGeom>
        </p:spPr>
        <p:txBody>
          <a:bodyPr wrap="square">
            <a:spAutoFit/>
          </a:bodyPr>
          <a:lstStyle/>
          <a:p>
            <a:pPr marL="0" marR="0" lvl="0" indent="0" algn="ctr" defTabSz="914400" eaLnBrk="1" fontAlgn="auto" latinLnBrk="0" hangingPunct="1">
              <a:spcBef>
                <a:spcPts val="0"/>
              </a:spcBef>
              <a:spcAft>
                <a:spcPts val="0"/>
              </a:spcAft>
              <a:buClrTx/>
              <a:buSzTx/>
              <a:buFontTx/>
              <a:buNone/>
              <a:tabLst/>
              <a:defRPr/>
            </a:pPr>
            <a:r>
              <a:rPr lang="en-US" sz="6000" b="1" kern="0" dirty="0" smtClean="0">
                <a:solidFill>
                  <a:prstClr val="black"/>
                </a:solidFill>
                <a:ea typeface="+mj-ea"/>
                <a:cs typeface="+mj-cs"/>
              </a:rPr>
              <a:t>        Must, Should and May</a:t>
            </a:r>
          </a:p>
          <a:p>
            <a:pPr marL="0" marR="0" lvl="0" indent="0" algn="ctr" defTabSz="914400" eaLnBrk="1" fontAlgn="auto" latinLnBrk="0" hangingPunct="1">
              <a:spcBef>
                <a:spcPts val="0"/>
              </a:spcBef>
              <a:spcAft>
                <a:spcPts val="0"/>
              </a:spcAft>
              <a:buClrTx/>
              <a:buSzTx/>
              <a:buFontTx/>
              <a:buNone/>
              <a:tabLst/>
              <a:defRPr/>
            </a:pPr>
            <a:r>
              <a:rPr kumimoji="0" lang="en-US" sz="6000" b="1" i="0" u="none" strike="noStrike" kern="0" cap="none" spc="0" normalizeH="0" baseline="0" noProof="0" dirty="0" smtClean="0">
                <a:ln>
                  <a:noFill/>
                </a:ln>
                <a:solidFill>
                  <a:prstClr val="black"/>
                </a:solidFill>
                <a:effectLst/>
                <a:uLnTx/>
                <a:uFillTx/>
                <a:ea typeface="+mj-ea"/>
                <a:cs typeface="+mj-cs"/>
              </a:rPr>
              <a:t>		</a:t>
            </a:r>
            <a:r>
              <a:rPr kumimoji="0" lang="en-US" sz="4800" b="1" i="0" u="none" strike="noStrike" kern="0" cap="none" spc="0" normalizeH="0" baseline="0" noProof="0" dirty="0" smtClean="0">
                <a:ln>
                  <a:noFill/>
                </a:ln>
                <a:solidFill>
                  <a:prstClr val="black"/>
                </a:solidFill>
                <a:effectLst/>
                <a:uLnTx/>
                <a:uFillTx/>
                <a:ea typeface="+mj-ea"/>
                <a:cs typeface="+mj-cs"/>
              </a:rPr>
              <a:t>According</a:t>
            </a:r>
            <a:r>
              <a:rPr kumimoji="0" lang="en-US" sz="4800" b="1" i="0" u="none" strike="noStrike" kern="0" cap="none" spc="0" normalizeH="0" noProof="0" dirty="0" smtClean="0">
                <a:ln>
                  <a:noFill/>
                </a:ln>
                <a:solidFill>
                  <a:prstClr val="black"/>
                </a:solidFill>
                <a:effectLst/>
                <a:uLnTx/>
                <a:uFillTx/>
                <a:ea typeface="+mj-ea"/>
                <a:cs typeface="+mj-cs"/>
              </a:rPr>
              <a:t> to the </a:t>
            </a:r>
            <a:r>
              <a:rPr kumimoji="0" lang="en-US" sz="4800" b="1" i="1" u="none" strike="noStrike" kern="0" cap="none" spc="0" normalizeH="0" noProof="0" dirty="0" smtClean="0">
                <a:ln>
                  <a:noFill/>
                </a:ln>
                <a:solidFill>
                  <a:prstClr val="black"/>
                </a:solidFill>
                <a:effectLst/>
                <a:uLnTx/>
                <a:uFillTx/>
                <a:ea typeface="+mj-ea"/>
                <a:cs typeface="+mj-cs"/>
              </a:rPr>
              <a:t>Guide</a:t>
            </a:r>
            <a:r>
              <a:rPr kumimoji="0" lang="en-US" sz="4800" b="1" i="0" u="none" strike="noStrike" kern="0" cap="none" spc="0" normalizeH="0" noProof="0" dirty="0" smtClean="0">
                <a:ln>
                  <a:noFill/>
                </a:ln>
                <a:solidFill>
                  <a:prstClr val="black"/>
                </a:solidFill>
                <a:effectLst/>
                <a:uLnTx/>
                <a:uFillTx/>
                <a:ea typeface="+mj-ea"/>
                <a:cs typeface="+mj-cs"/>
              </a:rPr>
              <a:t>:</a:t>
            </a:r>
            <a:br>
              <a:rPr kumimoji="0" lang="en-US" sz="4800" b="1" i="0" u="none" strike="noStrike" kern="0" cap="none" spc="0" normalizeH="0" noProof="0" dirty="0" smtClean="0">
                <a:ln>
                  <a:noFill/>
                </a:ln>
                <a:solidFill>
                  <a:prstClr val="black"/>
                </a:solidFill>
                <a:effectLst/>
                <a:uLnTx/>
                <a:uFillTx/>
                <a:ea typeface="+mj-ea"/>
                <a:cs typeface="+mj-cs"/>
              </a:rPr>
            </a:br>
            <a:r>
              <a:rPr lang="en-US" sz="4000" b="1" i="1" dirty="0" smtClean="0"/>
              <a:t>Must</a:t>
            </a:r>
            <a:r>
              <a:rPr lang="en-US" sz="4000" i="1" dirty="0" smtClean="0"/>
              <a:t>- </a:t>
            </a:r>
            <a:r>
              <a:rPr lang="en-US" sz="4000" i="1" dirty="0" smtClean="0"/>
              <a:t>Actions considered </a:t>
            </a:r>
            <a:r>
              <a:rPr lang="en-US" sz="4000" dirty="0" smtClean="0"/>
              <a:t>imperative/mandatory. </a:t>
            </a:r>
          </a:p>
          <a:p>
            <a:endParaRPr lang="en-US" sz="4000" b="1" i="1" dirty="0" smtClean="0"/>
          </a:p>
          <a:p>
            <a:r>
              <a:rPr lang="en-US" sz="4000" b="1" i="1" dirty="0" smtClean="0"/>
              <a:t>Should</a:t>
            </a:r>
            <a:r>
              <a:rPr lang="en-US" sz="4000" i="1" dirty="0" smtClean="0"/>
              <a:t>- S</a:t>
            </a:r>
            <a:r>
              <a:rPr lang="en-US" sz="4000" dirty="0" smtClean="0"/>
              <a:t>trong recommendation (recognizing alternative strategies may apply). </a:t>
            </a:r>
          </a:p>
          <a:p>
            <a:endParaRPr lang="en-US" sz="4000" b="1" dirty="0" smtClean="0"/>
          </a:p>
          <a:p>
            <a:r>
              <a:rPr lang="en-US" sz="4000" b="1" i="1" dirty="0" smtClean="0"/>
              <a:t>May</a:t>
            </a:r>
            <a:r>
              <a:rPr lang="en-US" sz="4000" dirty="0" smtClean="0"/>
              <a:t>- A suggestion.</a:t>
            </a:r>
            <a:endParaRPr lang="en-US" sz="4000" dirty="0"/>
          </a:p>
        </p:txBody>
      </p:sp>
    </p:spTree>
    <p:extLst>
      <p:ext uri="{BB962C8B-B14F-4D97-AF65-F5344CB8AC3E}">
        <p14:creationId xmlns:p14="http://schemas.microsoft.com/office/powerpoint/2010/main" val="3782712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9491"/>
            <a:ext cx="12192000" cy="809452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6000" b="1" kern="0" dirty="0" smtClean="0">
                <a:solidFill>
                  <a:prstClr val="black"/>
                </a:solidFill>
                <a:ea typeface="+mj-ea"/>
                <a:cs typeface="+mj-cs"/>
              </a:rPr>
              <a:t>        Must Exception</a:t>
            </a:r>
          </a:p>
          <a:p>
            <a:pPr lvl="1"/>
            <a:r>
              <a:rPr lang="en-US" sz="4000" dirty="0" smtClean="0">
                <a:solidFill>
                  <a:prstClr val="black"/>
                </a:solidFill>
              </a:rPr>
              <a:t>Dogs </a:t>
            </a:r>
            <a:r>
              <a:rPr lang="en-US" sz="4000" dirty="0">
                <a:solidFill>
                  <a:prstClr val="black"/>
                </a:solidFill>
              </a:rPr>
              <a:t>over 12 weeks of age, except bitches with litters, housed, held, or maintained by any dealer, exhibitor, or research facility, including Federal research facilities, must be provided the opportunity for exercise regularly if they are kept individually in cages, pens, or runs that provide less than two times the required floor space for that dog, as indicated by § 3.6(c)(1) of this subpart.</a:t>
            </a:r>
          </a:p>
          <a:p>
            <a:endParaRPr lang="en-US" sz="4000" dirty="0" smtClean="0"/>
          </a:p>
          <a:p>
            <a:pPr lvl="1"/>
            <a:endParaRPr lang="en-US" sz="4000" dirty="0"/>
          </a:p>
          <a:p>
            <a:pPr lvl="1"/>
            <a:r>
              <a:rPr kumimoji="0" lang="en-US" sz="6000" b="1" i="0" u="none" strike="noStrike" kern="0" cap="none" spc="0" normalizeH="0" baseline="0" noProof="0" dirty="0" smtClean="0">
                <a:ln>
                  <a:noFill/>
                </a:ln>
                <a:solidFill>
                  <a:prstClr val="black"/>
                </a:solidFill>
                <a:effectLst/>
                <a:uLnTx/>
                <a:uFillTx/>
                <a:ea typeface="+mj-ea"/>
                <a:cs typeface="+mj-cs"/>
              </a:rPr>
              <a:t>	</a:t>
            </a:r>
            <a:r>
              <a:rPr kumimoji="0" lang="en-US" sz="3200" b="1" i="0" u="none" strike="noStrike" kern="0" cap="none" spc="0" normalizeH="0" baseline="0" noProof="0" dirty="0" smtClean="0">
                <a:ln>
                  <a:noFill/>
                </a:ln>
                <a:solidFill>
                  <a:prstClr val="black"/>
                </a:solidFill>
                <a:effectLst/>
                <a:uLnTx/>
                <a:uFillTx/>
                <a:ea typeface="+mj-ea"/>
                <a:cs typeface="+mj-cs"/>
              </a:rPr>
              <a:t>	</a:t>
            </a:r>
            <a:endParaRPr kumimoji="0" lang="en-US" sz="3200" b="1" i="0" u="none" strike="noStrike" kern="0" cap="none" spc="0" normalizeH="0" noProof="0" dirty="0" smtClean="0">
              <a:ln>
                <a:noFill/>
              </a:ln>
              <a:solidFill>
                <a:prstClr val="black"/>
              </a:solidFill>
              <a:effectLst/>
              <a:uLnTx/>
              <a:uFillTx/>
              <a:ea typeface="+mj-ea"/>
              <a:cs typeface="+mj-cs"/>
            </a:endParaRPr>
          </a:p>
          <a:p>
            <a:endParaRPr lang="en-US" sz="4000" b="1" i="1" dirty="0" smtClean="0"/>
          </a:p>
        </p:txBody>
      </p:sp>
    </p:spTree>
    <p:extLst>
      <p:ext uri="{BB962C8B-B14F-4D97-AF65-F5344CB8AC3E}">
        <p14:creationId xmlns:p14="http://schemas.microsoft.com/office/powerpoint/2010/main" val="3923397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9491"/>
            <a:ext cx="12192000" cy="563231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6000" b="1" kern="0" dirty="0" smtClean="0">
                <a:solidFill>
                  <a:prstClr val="black"/>
                </a:solidFill>
                <a:ea typeface="+mj-ea"/>
                <a:cs typeface="+mj-cs"/>
              </a:rPr>
              <a:t>        Should Exception</a:t>
            </a:r>
          </a:p>
          <a:p>
            <a:pPr lvl="1"/>
            <a:r>
              <a:rPr lang="en-US" sz="4000" dirty="0" smtClean="0"/>
              <a:t>Social </a:t>
            </a:r>
            <a:r>
              <a:rPr lang="en-US" sz="4000" dirty="0"/>
              <a:t>animals </a:t>
            </a:r>
            <a:r>
              <a:rPr lang="en-US" sz="4000" i="1" dirty="0"/>
              <a:t>should</a:t>
            </a:r>
            <a:r>
              <a:rPr lang="en-US" sz="4000" dirty="0"/>
              <a:t> be housed in stable </a:t>
            </a:r>
            <a:r>
              <a:rPr lang="en-US" sz="4000" dirty="0" smtClean="0"/>
              <a:t>pairs or </a:t>
            </a:r>
            <a:r>
              <a:rPr lang="en-US" sz="4000" dirty="0"/>
              <a:t>groups of compatible individuals </a:t>
            </a:r>
            <a:r>
              <a:rPr lang="en-US" sz="4000" i="1" dirty="0"/>
              <a:t>unless</a:t>
            </a:r>
            <a:r>
              <a:rPr lang="en-US" sz="4000" dirty="0"/>
              <a:t> they must </a:t>
            </a:r>
            <a:r>
              <a:rPr lang="en-US" sz="4000" dirty="0" smtClean="0"/>
              <a:t>be housed </a:t>
            </a:r>
            <a:r>
              <a:rPr lang="en-US" sz="4000" dirty="0"/>
              <a:t>alone for experimental reasons or because of social incompatibility. </a:t>
            </a:r>
            <a:endParaRPr lang="en-US" sz="4000" dirty="0" smtClean="0"/>
          </a:p>
          <a:p>
            <a:pPr lvl="1"/>
            <a:endParaRPr lang="en-US" sz="4000" dirty="0"/>
          </a:p>
          <a:p>
            <a:pPr lvl="1"/>
            <a:r>
              <a:rPr kumimoji="0" lang="en-US" sz="6000" b="1" i="0" u="none" strike="noStrike" kern="0" cap="none" spc="0" normalizeH="0" baseline="0" noProof="0" dirty="0" smtClean="0">
                <a:ln>
                  <a:noFill/>
                </a:ln>
                <a:solidFill>
                  <a:prstClr val="black"/>
                </a:solidFill>
                <a:effectLst/>
                <a:uLnTx/>
                <a:uFillTx/>
                <a:ea typeface="+mj-ea"/>
                <a:cs typeface="+mj-cs"/>
              </a:rPr>
              <a:t>	</a:t>
            </a:r>
            <a:r>
              <a:rPr kumimoji="0" lang="en-US" sz="3200" b="1" i="0" u="none" strike="noStrike" kern="0" cap="none" spc="0" normalizeH="0" baseline="0" noProof="0" dirty="0" smtClean="0">
                <a:ln>
                  <a:noFill/>
                </a:ln>
                <a:solidFill>
                  <a:prstClr val="black"/>
                </a:solidFill>
                <a:effectLst/>
                <a:uLnTx/>
                <a:uFillTx/>
                <a:ea typeface="+mj-ea"/>
                <a:cs typeface="+mj-cs"/>
              </a:rPr>
              <a:t>	</a:t>
            </a:r>
            <a:endParaRPr kumimoji="0" lang="en-US" sz="3200" b="1" i="0" u="none" strike="noStrike" kern="0" cap="none" spc="0" normalizeH="0" noProof="0" dirty="0" smtClean="0">
              <a:ln>
                <a:noFill/>
              </a:ln>
              <a:solidFill>
                <a:prstClr val="black"/>
              </a:solidFill>
              <a:effectLst/>
              <a:uLnTx/>
              <a:uFillTx/>
              <a:ea typeface="+mj-ea"/>
              <a:cs typeface="+mj-cs"/>
            </a:endParaRPr>
          </a:p>
          <a:p>
            <a:endParaRPr lang="en-US" sz="4000" b="1" i="1" dirty="0" smtClean="0"/>
          </a:p>
        </p:txBody>
      </p:sp>
    </p:spTree>
    <p:extLst>
      <p:ext uri="{BB962C8B-B14F-4D97-AF65-F5344CB8AC3E}">
        <p14:creationId xmlns:p14="http://schemas.microsoft.com/office/powerpoint/2010/main" val="428045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5"/>
            <a:ext cx="10896600" cy="1325563"/>
          </a:xfrm>
        </p:spPr>
        <p:txBody>
          <a:bodyPr/>
          <a:lstStyle/>
          <a:p>
            <a:r>
              <a:rPr lang="en-US" b="1" dirty="0"/>
              <a:t>Think, Pair, and Share </a:t>
            </a:r>
          </a:p>
        </p:txBody>
      </p:sp>
      <p:sp>
        <p:nvSpPr>
          <p:cNvPr id="4" name="Content Placeholder 3"/>
          <p:cNvSpPr>
            <a:spLocks noGrp="1"/>
          </p:cNvSpPr>
          <p:nvPr>
            <p:ph sz="half" idx="1"/>
          </p:nvPr>
        </p:nvSpPr>
        <p:spPr>
          <a:xfrm>
            <a:off x="457200" y="2028197"/>
            <a:ext cx="7690758" cy="4588783"/>
          </a:xfrm>
        </p:spPr>
        <p:txBody>
          <a:bodyPr>
            <a:normAutofit/>
          </a:bodyPr>
          <a:lstStyle/>
          <a:p>
            <a:r>
              <a:rPr lang="en-US" dirty="0"/>
              <a:t>A PI plans to use tethered NHPs for a chronic drug infusion study.</a:t>
            </a:r>
          </a:p>
          <a:p>
            <a:r>
              <a:rPr lang="en-US" dirty="0"/>
              <a:t>To ensure their </a:t>
            </a:r>
            <a:r>
              <a:rPr lang="en-US" dirty="0" smtClean="0"/>
              <a:t>safety (prevent entanglement with the tether), </a:t>
            </a:r>
            <a:r>
              <a:rPr lang="en-US" dirty="0"/>
              <a:t>the tethered animals will be housed in cages that are slightly less than the minimum required height, preventing natural posturing.</a:t>
            </a:r>
          </a:p>
          <a:p>
            <a:pPr lvl="0"/>
            <a:r>
              <a:rPr lang="en-US" dirty="0">
                <a:solidFill>
                  <a:prstClr val="black"/>
                </a:solidFill>
              </a:rPr>
              <a:t>The PI’s scientific justification is approved by the IACUC.</a:t>
            </a:r>
          </a:p>
          <a:p>
            <a:pPr marL="0" indent="0">
              <a:buNone/>
            </a:pP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39364" y="1690688"/>
            <a:ext cx="3548063" cy="3548063"/>
          </a:xfrm>
        </p:spPr>
      </p:pic>
    </p:spTree>
    <p:extLst>
      <p:ext uri="{BB962C8B-B14F-4D97-AF65-F5344CB8AC3E}">
        <p14:creationId xmlns:p14="http://schemas.microsoft.com/office/powerpoint/2010/main" val="2916033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5"/>
            <a:ext cx="10896600" cy="1325563"/>
          </a:xfrm>
        </p:spPr>
        <p:txBody>
          <a:bodyPr/>
          <a:lstStyle/>
          <a:p>
            <a:r>
              <a:rPr lang="en-US" b="1" dirty="0"/>
              <a:t>Think, Pair, and Share </a:t>
            </a:r>
          </a:p>
        </p:txBody>
      </p:sp>
      <p:sp>
        <p:nvSpPr>
          <p:cNvPr id="4" name="Content Placeholder 3"/>
          <p:cNvSpPr>
            <a:spLocks noGrp="1"/>
          </p:cNvSpPr>
          <p:nvPr>
            <p:ph sz="half" idx="1"/>
          </p:nvPr>
        </p:nvSpPr>
        <p:spPr>
          <a:xfrm>
            <a:off x="457200" y="2374560"/>
            <a:ext cx="7690758" cy="4588783"/>
          </a:xfrm>
        </p:spPr>
        <p:txBody>
          <a:bodyPr>
            <a:normAutofit/>
          </a:bodyPr>
          <a:lstStyle/>
          <a:p>
            <a:r>
              <a:rPr lang="en-US" dirty="0" smtClean="0"/>
              <a:t>“</a:t>
            </a:r>
            <a:r>
              <a:rPr lang="en-US" dirty="0"/>
              <a:t>At a minimum, animals </a:t>
            </a:r>
            <a:r>
              <a:rPr lang="en-US" u="sng" dirty="0"/>
              <a:t>must</a:t>
            </a:r>
            <a:r>
              <a:rPr lang="en-US" dirty="0"/>
              <a:t> have enough space to express their natural postures and postural adjustments without touching the enclosure walls or ceilings, be able to turn around, and have ready access to food and water.” </a:t>
            </a:r>
            <a:r>
              <a:rPr lang="en-US" sz="2600" dirty="0"/>
              <a:t>[</a:t>
            </a:r>
            <a:r>
              <a:rPr lang="en-US" sz="2600" i="1" dirty="0"/>
              <a:t>Guide</a:t>
            </a:r>
            <a:r>
              <a:rPr lang="en-US" sz="2600" dirty="0"/>
              <a:t>, page 56]</a:t>
            </a:r>
          </a:p>
          <a:p>
            <a:pPr marL="0" indent="0">
              <a:buNone/>
            </a:pPr>
            <a:endParaRPr lang="en-US" dirty="0">
              <a:solidFill>
                <a:schemeClr val="accent1">
                  <a:lumMod val="50000"/>
                </a:schemeClr>
              </a:solidFill>
            </a:endParaRP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39364" y="1690688"/>
            <a:ext cx="3548063" cy="3548063"/>
          </a:xfrm>
        </p:spPr>
      </p:pic>
    </p:spTree>
    <p:extLst>
      <p:ext uri="{BB962C8B-B14F-4D97-AF65-F5344CB8AC3E}">
        <p14:creationId xmlns:p14="http://schemas.microsoft.com/office/powerpoint/2010/main" val="1321721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5"/>
            <a:ext cx="10896600" cy="1325563"/>
          </a:xfrm>
        </p:spPr>
        <p:txBody>
          <a:bodyPr/>
          <a:lstStyle/>
          <a:p>
            <a:r>
              <a:rPr lang="en-US" b="1" dirty="0"/>
              <a:t>Think, Pair, and Share </a:t>
            </a:r>
          </a:p>
        </p:txBody>
      </p:sp>
      <p:sp>
        <p:nvSpPr>
          <p:cNvPr id="4" name="Content Placeholder 3"/>
          <p:cNvSpPr>
            <a:spLocks noGrp="1"/>
          </p:cNvSpPr>
          <p:nvPr>
            <p:ph sz="half" idx="1"/>
          </p:nvPr>
        </p:nvSpPr>
        <p:spPr>
          <a:xfrm>
            <a:off x="457201" y="1460160"/>
            <a:ext cx="7690758" cy="4588783"/>
          </a:xfrm>
        </p:spPr>
        <p:txBody>
          <a:bodyPr>
            <a:normAutofit/>
          </a:bodyPr>
          <a:lstStyle/>
          <a:p>
            <a:pPr marL="0" indent="0">
              <a:buNone/>
            </a:pPr>
            <a:endParaRPr lang="en-US" i="1" dirty="0" smtClean="0">
              <a:solidFill>
                <a:schemeClr val="accent1">
                  <a:lumMod val="50000"/>
                </a:schemeClr>
              </a:solidFill>
            </a:endParaRPr>
          </a:p>
          <a:p>
            <a:pPr marL="0" indent="0">
              <a:buNone/>
            </a:pPr>
            <a:endParaRPr lang="en-US" i="1" dirty="0">
              <a:solidFill>
                <a:schemeClr val="accent1">
                  <a:lumMod val="50000"/>
                </a:schemeClr>
              </a:solidFill>
            </a:endParaRPr>
          </a:p>
          <a:p>
            <a:pPr marL="0" indent="0">
              <a:buNone/>
            </a:pPr>
            <a:endParaRPr lang="en-US" i="1" dirty="0" smtClean="0">
              <a:solidFill>
                <a:schemeClr val="accent1">
                  <a:lumMod val="50000"/>
                </a:schemeClr>
              </a:solidFill>
            </a:endParaRPr>
          </a:p>
          <a:p>
            <a:pPr marL="0" indent="0">
              <a:buNone/>
            </a:pPr>
            <a:r>
              <a:rPr lang="en-US" i="1" dirty="0" smtClean="0">
                <a:solidFill>
                  <a:schemeClr val="accent1">
                    <a:lumMod val="50000"/>
                  </a:schemeClr>
                </a:solidFill>
              </a:rPr>
              <a:t>Classify </a:t>
            </a:r>
            <a:r>
              <a:rPr lang="en-US" i="1" dirty="0">
                <a:solidFill>
                  <a:schemeClr val="accent1">
                    <a:lumMod val="50000"/>
                  </a:schemeClr>
                </a:solidFill>
              </a:rPr>
              <a:t>the action taken by the IACUC, and describe the committee’s oversight responsibilities relative to this study.</a:t>
            </a:r>
          </a:p>
          <a:p>
            <a:endParaRPr lang="en-US" dirty="0">
              <a:solidFill>
                <a:schemeClr val="accent1">
                  <a:lumMod val="50000"/>
                </a:schemeClr>
              </a:solidFill>
            </a:endParaRP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39364" y="1690688"/>
            <a:ext cx="3548063" cy="3548063"/>
          </a:xfrm>
        </p:spPr>
      </p:pic>
    </p:spTree>
    <p:extLst>
      <p:ext uri="{BB962C8B-B14F-4D97-AF65-F5344CB8AC3E}">
        <p14:creationId xmlns:p14="http://schemas.microsoft.com/office/powerpoint/2010/main" val="1876825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1" y="310697"/>
            <a:ext cx="2452255" cy="723877"/>
          </a:xfrm>
          <a:prstGeom prst="rect">
            <a:avLst/>
          </a:prstGeom>
        </p:spPr>
      </p:pic>
      <p:pic>
        <p:nvPicPr>
          <p:cNvPr id="2" name="Picture 1"/>
          <p:cNvPicPr>
            <a:picLocks noChangeAspect="1"/>
          </p:cNvPicPr>
          <p:nvPr/>
        </p:nvPicPr>
        <p:blipFill>
          <a:blip r:embed="rId4"/>
          <a:stretch>
            <a:fillRect/>
          </a:stretch>
        </p:blipFill>
        <p:spPr>
          <a:xfrm>
            <a:off x="4537807" y="1034574"/>
            <a:ext cx="2007948" cy="395201"/>
          </a:xfrm>
          <a:prstGeom prst="rect">
            <a:avLst/>
          </a:prstGeom>
        </p:spPr>
      </p:pic>
      <p:pic>
        <p:nvPicPr>
          <p:cNvPr id="3" name="Picture 2"/>
          <p:cNvPicPr>
            <a:picLocks noChangeAspect="1"/>
          </p:cNvPicPr>
          <p:nvPr/>
        </p:nvPicPr>
        <p:blipFill>
          <a:blip r:embed="rId5"/>
          <a:stretch>
            <a:fillRect/>
          </a:stretch>
        </p:blipFill>
        <p:spPr>
          <a:xfrm>
            <a:off x="4711508" y="1429775"/>
            <a:ext cx="2846533" cy="776709"/>
          </a:xfrm>
          <a:prstGeom prst="rect">
            <a:avLst/>
          </a:prstGeom>
        </p:spPr>
      </p:pic>
      <p:pic>
        <p:nvPicPr>
          <p:cNvPr id="4" name="Picture 3"/>
          <p:cNvPicPr>
            <a:picLocks noChangeAspect="1"/>
          </p:cNvPicPr>
          <p:nvPr/>
        </p:nvPicPr>
        <p:blipFill>
          <a:blip r:embed="rId6"/>
          <a:stretch>
            <a:fillRect/>
          </a:stretch>
        </p:blipFill>
        <p:spPr>
          <a:xfrm>
            <a:off x="6545755" y="2179350"/>
            <a:ext cx="839906" cy="1495114"/>
          </a:xfrm>
          <a:prstGeom prst="rect">
            <a:avLst/>
          </a:prstGeom>
        </p:spPr>
      </p:pic>
      <p:pic>
        <p:nvPicPr>
          <p:cNvPr id="5" name="Picture 4"/>
          <p:cNvPicPr>
            <a:picLocks noChangeAspect="1"/>
          </p:cNvPicPr>
          <p:nvPr/>
        </p:nvPicPr>
        <p:blipFill>
          <a:blip r:embed="rId7"/>
          <a:stretch>
            <a:fillRect/>
          </a:stretch>
        </p:blipFill>
        <p:spPr>
          <a:xfrm>
            <a:off x="5561170" y="3674464"/>
            <a:ext cx="3648982" cy="1476086"/>
          </a:xfrm>
          <a:prstGeom prst="rect">
            <a:avLst/>
          </a:prstGeom>
        </p:spPr>
      </p:pic>
      <p:pic>
        <p:nvPicPr>
          <p:cNvPr id="10" name="Picture 9"/>
          <p:cNvPicPr>
            <a:picLocks noChangeAspect="1"/>
          </p:cNvPicPr>
          <p:nvPr/>
        </p:nvPicPr>
        <p:blipFill>
          <a:blip r:embed="rId8"/>
          <a:stretch>
            <a:fillRect/>
          </a:stretch>
        </p:blipFill>
        <p:spPr>
          <a:xfrm>
            <a:off x="6196677" y="5150550"/>
            <a:ext cx="698156" cy="1104900"/>
          </a:xfrm>
          <a:prstGeom prst="rect">
            <a:avLst/>
          </a:prstGeom>
        </p:spPr>
      </p:pic>
      <p:pic>
        <p:nvPicPr>
          <p:cNvPr id="11" name="Picture 10"/>
          <p:cNvPicPr>
            <a:picLocks noChangeAspect="1"/>
          </p:cNvPicPr>
          <p:nvPr/>
        </p:nvPicPr>
        <p:blipFill>
          <a:blip r:embed="rId9"/>
          <a:stretch>
            <a:fillRect/>
          </a:stretch>
        </p:blipFill>
        <p:spPr>
          <a:xfrm>
            <a:off x="3442133" y="5150550"/>
            <a:ext cx="2754544" cy="1460500"/>
          </a:xfrm>
          <a:prstGeom prst="rect">
            <a:avLst/>
          </a:prstGeom>
        </p:spPr>
      </p:pic>
    </p:spTree>
    <p:extLst>
      <p:ext uri="{BB962C8B-B14F-4D97-AF65-F5344CB8AC3E}">
        <p14:creationId xmlns:p14="http://schemas.microsoft.com/office/powerpoint/2010/main" val="333293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577" y="365125"/>
            <a:ext cx="10818223" cy="1325563"/>
          </a:xfrm>
        </p:spPr>
        <p:txBody>
          <a:bodyPr/>
          <a:lstStyle/>
          <a:p>
            <a:r>
              <a:rPr lang="en-US" b="1" dirty="0"/>
              <a:t>Text Polling</a:t>
            </a:r>
          </a:p>
        </p:txBody>
      </p:sp>
      <p:sp>
        <p:nvSpPr>
          <p:cNvPr id="4" name="Content Placeholder 3"/>
          <p:cNvSpPr>
            <a:spLocks noGrp="1"/>
          </p:cNvSpPr>
          <p:nvPr>
            <p:ph sz="half" idx="1"/>
          </p:nvPr>
        </p:nvSpPr>
        <p:spPr>
          <a:xfrm>
            <a:off x="258486" y="2042051"/>
            <a:ext cx="7612381" cy="4588783"/>
          </a:xfrm>
        </p:spPr>
        <p:txBody>
          <a:bodyPr>
            <a:normAutofit/>
          </a:bodyPr>
          <a:lstStyle/>
          <a:p>
            <a:r>
              <a:rPr lang="en-US" dirty="0"/>
              <a:t>During a semi-annual program review, the IACUC realizes that one of the satellite facilities has been omitted from the Assured institution’s disaster plan. </a:t>
            </a:r>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1399" y="3582193"/>
            <a:ext cx="4234543" cy="2843635"/>
          </a:xfrm>
        </p:spPr>
      </p:pic>
    </p:spTree>
    <p:extLst>
      <p:ext uri="{BB962C8B-B14F-4D97-AF65-F5344CB8AC3E}">
        <p14:creationId xmlns:p14="http://schemas.microsoft.com/office/powerpoint/2010/main" val="3931153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Intended Audience:</a:t>
            </a:r>
            <a:endParaRPr lang="en-US" b="1" dirty="0"/>
          </a:p>
        </p:txBody>
      </p:sp>
      <p:sp>
        <p:nvSpPr>
          <p:cNvPr id="3" name="Content Placeholder 2"/>
          <p:cNvSpPr>
            <a:spLocks noGrp="1"/>
          </p:cNvSpPr>
          <p:nvPr>
            <p:ph idx="1"/>
          </p:nvPr>
        </p:nvSpPr>
        <p:spPr>
          <a:xfrm>
            <a:off x="838200" y="1690689"/>
            <a:ext cx="10515600" cy="4654694"/>
          </a:xfrm>
        </p:spPr>
        <p:txBody>
          <a:bodyPr>
            <a:normAutofit fontScale="85000" lnSpcReduction="20000"/>
          </a:bodyPr>
          <a:lstStyle/>
          <a:p>
            <a:pPr marL="0" indent="0">
              <a:lnSpc>
                <a:spcPct val="150000"/>
              </a:lnSpc>
              <a:buNone/>
            </a:pPr>
            <a:r>
              <a:rPr lang="en-US" sz="3200" dirty="0"/>
              <a:t>The </a:t>
            </a:r>
            <a:r>
              <a:rPr lang="en-US" sz="3200" dirty="0" smtClean="0"/>
              <a:t>following presentation was designed for both the new and the seasoned IACUC administrator and IACUC members. </a:t>
            </a:r>
          </a:p>
          <a:p>
            <a:pPr marL="0" indent="0">
              <a:lnSpc>
                <a:spcPct val="150000"/>
              </a:lnSpc>
              <a:buNone/>
            </a:pPr>
            <a:r>
              <a:rPr lang="en-US" sz="3200" dirty="0" smtClean="0"/>
              <a:t>For those new to the </a:t>
            </a:r>
            <a:r>
              <a:rPr lang="en-US" sz="3200" dirty="0" smtClean="0"/>
              <a:t>subject, </a:t>
            </a:r>
            <a:r>
              <a:rPr lang="en-US" sz="3200" dirty="0" smtClean="0"/>
              <a:t>this will serve as an “ice breaking” introduction to the subject.</a:t>
            </a:r>
          </a:p>
          <a:p>
            <a:pPr marL="0" indent="0">
              <a:lnSpc>
                <a:spcPct val="150000"/>
              </a:lnSpc>
              <a:buNone/>
            </a:pPr>
            <a:r>
              <a:rPr lang="en-US" sz="3200" dirty="0"/>
              <a:t>S</a:t>
            </a:r>
            <a:r>
              <a:rPr lang="en-US" sz="3200" dirty="0" smtClean="0"/>
              <a:t>easoned members may find the scenarios and following discussions enlightening and may help them manage situations within their own programs.</a:t>
            </a:r>
            <a:r>
              <a:rPr lang="en-US" sz="3200" dirty="0"/>
              <a:t/>
            </a:r>
            <a:br>
              <a:rPr lang="en-US" sz="3200" dirty="0"/>
            </a:br>
            <a:endParaRPr lang="en-US" sz="3200" dirty="0"/>
          </a:p>
          <a:p>
            <a:pPr marL="457200" lvl="1"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080752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577" y="365125"/>
            <a:ext cx="10818223" cy="1325563"/>
          </a:xfrm>
        </p:spPr>
        <p:txBody>
          <a:bodyPr/>
          <a:lstStyle/>
          <a:p>
            <a:r>
              <a:rPr lang="en-US" b="1" dirty="0"/>
              <a:t>Text Polling</a:t>
            </a:r>
          </a:p>
        </p:txBody>
      </p:sp>
      <p:sp>
        <p:nvSpPr>
          <p:cNvPr id="4" name="Content Placeholder 3"/>
          <p:cNvSpPr>
            <a:spLocks noGrp="1"/>
          </p:cNvSpPr>
          <p:nvPr>
            <p:ph sz="half" idx="1"/>
          </p:nvPr>
        </p:nvSpPr>
        <p:spPr>
          <a:xfrm>
            <a:off x="535577" y="2709618"/>
            <a:ext cx="7612381" cy="4588783"/>
          </a:xfrm>
        </p:spPr>
        <p:txBody>
          <a:bodyPr>
            <a:normAutofit/>
          </a:bodyPr>
          <a:lstStyle/>
          <a:p>
            <a:pPr marL="0" indent="0">
              <a:buNone/>
            </a:pPr>
            <a:r>
              <a:rPr lang="en-US" dirty="0" smtClean="0"/>
              <a:t>According </a:t>
            </a:r>
            <a:r>
              <a:rPr lang="en-US" dirty="0"/>
              <a:t>to the </a:t>
            </a:r>
            <a:r>
              <a:rPr lang="en-US" i="1" dirty="0"/>
              <a:t>Guide</a:t>
            </a:r>
            <a:r>
              <a:rPr lang="en-US" dirty="0"/>
              <a:t>, “Facilities </a:t>
            </a:r>
            <a:r>
              <a:rPr lang="en-US" b="1" dirty="0"/>
              <a:t>must </a:t>
            </a:r>
            <a:r>
              <a:rPr lang="en-US" dirty="0"/>
              <a:t>. . . have a disaster plan.” </a:t>
            </a:r>
            <a:r>
              <a:rPr lang="en-US" sz="2600" dirty="0"/>
              <a:t>[</a:t>
            </a:r>
            <a:r>
              <a:rPr lang="en-US" sz="2600" i="1" dirty="0"/>
              <a:t>Guide</a:t>
            </a:r>
            <a:r>
              <a:rPr lang="en-US" sz="2600" dirty="0"/>
              <a:t>, page 35]</a:t>
            </a:r>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1399" y="3582193"/>
            <a:ext cx="4234543" cy="2843635"/>
          </a:xfrm>
        </p:spPr>
      </p:pic>
    </p:spTree>
    <p:extLst>
      <p:ext uri="{BB962C8B-B14F-4D97-AF65-F5344CB8AC3E}">
        <p14:creationId xmlns:p14="http://schemas.microsoft.com/office/powerpoint/2010/main" val="2767114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 this a departure from the </a:t>
            </a:r>
            <a:r>
              <a:rPr lang="en-US" b="1" i="1" dirty="0"/>
              <a:t>Guide</a:t>
            </a:r>
            <a:r>
              <a:rPr lang="en-US" b="1" dirty="0"/>
              <a:t>?</a:t>
            </a:r>
          </a:p>
        </p:txBody>
      </p:sp>
      <p:sp>
        <p:nvSpPr>
          <p:cNvPr id="3" name="Content Placeholder 2"/>
          <p:cNvSpPr>
            <a:spLocks noGrp="1"/>
          </p:cNvSpPr>
          <p:nvPr>
            <p:ph idx="1"/>
          </p:nvPr>
        </p:nvSpPr>
        <p:spPr/>
        <p:txBody>
          <a:bodyPr/>
          <a:lstStyle/>
          <a:p>
            <a:pPr marL="514350" indent="-514350">
              <a:buFont typeface="+mj-lt"/>
              <a:buAutoNum type="alphaUcPeriod"/>
            </a:pPr>
            <a:r>
              <a:rPr lang="en-US" dirty="0"/>
              <a:t>This is a departure that has to be recorded on the semi-annual report, but does not have to be reported to OLAW.</a:t>
            </a:r>
          </a:p>
          <a:p>
            <a:pPr marL="514350" indent="-514350">
              <a:buFont typeface="+mj-lt"/>
              <a:buAutoNum type="alphaUcPeriod"/>
            </a:pPr>
            <a:r>
              <a:rPr lang="en-US" dirty="0"/>
              <a:t>This is a departure that has to be recorded on the semi-annual report, and must be reported to OLAW.</a:t>
            </a:r>
          </a:p>
          <a:p>
            <a:pPr marL="514350" indent="-514350">
              <a:buFont typeface="+mj-lt"/>
              <a:buAutoNum type="alphaUcPeriod"/>
            </a:pPr>
            <a:r>
              <a:rPr lang="en-US" dirty="0"/>
              <a:t>This is a departure and must be reported to OLAW.</a:t>
            </a:r>
          </a:p>
          <a:p>
            <a:pPr marL="514350" indent="-514350">
              <a:buFont typeface="+mj-lt"/>
              <a:buAutoNum type="alphaUcPeriod"/>
            </a:pPr>
            <a:r>
              <a:rPr lang="en-US" dirty="0"/>
              <a:t>This is a noncompliance and must be reported to OLAW</a:t>
            </a:r>
          </a:p>
        </p:txBody>
      </p:sp>
    </p:spTree>
    <p:extLst>
      <p:ext uri="{BB962C8B-B14F-4D97-AF65-F5344CB8AC3E}">
        <p14:creationId xmlns:p14="http://schemas.microsoft.com/office/powerpoint/2010/main" val="826674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1" y="310697"/>
            <a:ext cx="2452255" cy="723877"/>
          </a:xfrm>
          <a:prstGeom prst="rect">
            <a:avLst/>
          </a:prstGeom>
        </p:spPr>
      </p:pic>
      <p:pic>
        <p:nvPicPr>
          <p:cNvPr id="2" name="Picture 1"/>
          <p:cNvPicPr>
            <a:picLocks noChangeAspect="1"/>
          </p:cNvPicPr>
          <p:nvPr/>
        </p:nvPicPr>
        <p:blipFill>
          <a:blip r:embed="rId4"/>
          <a:stretch>
            <a:fillRect/>
          </a:stretch>
        </p:blipFill>
        <p:spPr>
          <a:xfrm>
            <a:off x="4537807" y="1034574"/>
            <a:ext cx="2007948" cy="395201"/>
          </a:xfrm>
          <a:prstGeom prst="rect">
            <a:avLst/>
          </a:prstGeom>
        </p:spPr>
      </p:pic>
      <p:pic>
        <p:nvPicPr>
          <p:cNvPr id="3" name="Picture 2"/>
          <p:cNvPicPr>
            <a:picLocks noChangeAspect="1"/>
          </p:cNvPicPr>
          <p:nvPr/>
        </p:nvPicPr>
        <p:blipFill>
          <a:blip r:embed="rId5"/>
          <a:stretch>
            <a:fillRect/>
          </a:stretch>
        </p:blipFill>
        <p:spPr>
          <a:xfrm>
            <a:off x="4711508" y="1429775"/>
            <a:ext cx="2846533" cy="776709"/>
          </a:xfrm>
          <a:prstGeom prst="rect">
            <a:avLst/>
          </a:prstGeom>
        </p:spPr>
      </p:pic>
      <p:pic>
        <p:nvPicPr>
          <p:cNvPr id="4" name="Picture 3"/>
          <p:cNvPicPr>
            <a:picLocks noChangeAspect="1"/>
          </p:cNvPicPr>
          <p:nvPr/>
        </p:nvPicPr>
        <p:blipFill>
          <a:blip r:embed="rId6"/>
          <a:stretch>
            <a:fillRect/>
          </a:stretch>
        </p:blipFill>
        <p:spPr>
          <a:xfrm>
            <a:off x="6545755" y="2179350"/>
            <a:ext cx="839906" cy="1495114"/>
          </a:xfrm>
          <a:prstGeom prst="rect">
            <a:avLst/>
          </a:prstGeom>
        </p:spPr>
      </p:pic>
      <p:pic>
        <p:nvPicPr>
          <p:cNvPr id="5" name="Picture 4"/>
          <p:cNvPicPr>
            <a:picLocks noChangeAspect="1"/>
          </p:cNvPicPr>
          <p:nvPr/>
        </p:nvPicPr>
        <p:blipFill>
          <a:blip r:embed="rId7"/>
          <a:stretch>
            <a:fillRect/>
          </a:stretch>
        </p:blipFill>
        <p:spPr>
          <a:xfrm>
            <a:off x="5561170" y="3674464"/>
            <a:ext cx="3648982" cy="1476086"/>
          </a:xfrm>
          <a:prstGeom prst="rect">
            <a:avLst/>
          </a:prstGeom>
        </p:spPr>
      </p:pic>
      <p:pic>
        <p:nvPicPr>
          <p:cNvPr id="7" name="Picture 6"/>
          <p:cNvPicPr>
            <a:picLocks noChangeAspect="1"/>
          </p:cNvPicPr>
          <p:nvPr/>
        </p:nvPicPr>
        <p:blipFill>
          <a:blip r:embed="rId8"/>
          <a:stretch>
            <a:fillRect/>
          </a:stretch>
        </p:blipFill>
        <p:spPr>
          <a:xfrm>
            <a:off x="7216635" y="5142444"/>
            <a:ext cx="682811" cy="1115665"/>
          </a:xfrm>
          <a:prstGeom prst="rect">
            <a:avLst/>
          </a:prstGeom>
        </p:spPr>
      </p:pic>
      <p:pic>
        <p:nvPicPr>
          <p:cNvPr id="8" name="Picture 7"/>
          <p:cNvPicPr>
            <a:picLocks noChangeAspect="1"/>
          </p:cNvPicPr>
          <p:nvPr/>
        </p:nvPicPr>
        <p:blipFill>
          <a:blip r:embed="rId9"/>
          <a:stretch>
            <a:fillRect/>
          </a:stretch>
        </p:blipFill>
        <p:spPr>
          <a:xfrm>
            <a:off x="7890253" y="5150550"/>
            <a:ext cx="2639797" cy="1475360"/>
          </a:xfrm>
          <a:prstGeom prst="rect">
            <a:avLst/>
          </a:prstGeom>
        </p:spPr>
      </p:pic>
    </p:spTree>
    <p:extLst>
      <p:ext uri="{BB962C8B-B14F-4D97-AF65-F5344CB8AC3E}">
        <p14:creationId xmlns:p14="http://schemas.microsoft.com/office/powerpoint/2010/main" val="269374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5"/>
            <a:ext cx="10896600" cy="1325563"/>
          </a:xfrm>
        </p:spPr>
        <p:txBody>
          <a:bodyPr/>
          <a:lstStyle/>
          <a:p>
            <a:r>
              <a:rPr lang="en-US" b="1" dirty="0"/>
              <a:t>Think, Pair, and Share </a:t>
            </a:r>
          </a:p>
        </p:txBody>
      </p:sp>
      <p:sp>
        <p:nvSpPr>
          <p:cNvPr id="4" name="Content Placeholder 3"/>
          <p:cNvSpPr>
            <a:spLocks noGrp="1"/>
          </p:cNvSpPr>
          <p:nvPr>
            <p:ph sz="half" idx="1"/>
          </p:nvPr>
        </p:nvSpPr>
        <p:spPr>
          <a:xfrm>
            <a:off x="457200" y="2028197"/>
            <a:ext cx="7690758" cy="4588783"/>
          </a:xfrm>
        </p:spPr>
        <p:txBody>
          <a:bodyPr>
            <a:normAutofit/>
          </a:bodyPr>
          <a:lstStyle/>
          <a:p>
            <a:r>
              <a:rPr lang="en-US" dirty="0"/>
              <a:t>A PI plans to use </a:t>
            </a:r>
            <a:r>
              <a:rPr lang="en-US" dirty="0" smtClean="0"/>
              <a:t>mice for </a:t>
            </a:r>
            <a:r>
              <a:rPr lang="en-US" dirty="0"/>
              <a:t>a </a:t>
            </a:r>
            <a:r>
              <a:rPr lang="en-US" dirty="0" smtClean="0"/>
              <a:t>study looking at brown fat and hypothermia.</a:t>
            </a:r>
            <a:endParaRPr lang="en-US" dirty="0"/>
          </a:p>
          <a:p>
            <a:r>
              <a:rPr lang="en-US" dirty="0" smtClean="0"/>
              <a:t>The study requires housing some experimental animals in temperatures that are above, within and below the recommended dry-bulb temperatures for mice (20-26 </a:t>
            </a:r>
            <a:r>
              <a:rPr lang="en-US" baseline="30000" dirty="0" smtClean="0"/>
              <a:t>0</a:t>
            </a:r>
            <a:r>
              <a:rPr lang="en-US" dirty="0" smtClean="0"/>
              <a:t>C).</a:t>
            </a:r>
            <a:endParaRPr lang="en-US" dirty="0"/>
          </a:p>
          <a:p>
            <a:pPr lvl="0"/>
            <a:r>
              <a:rPr lang="en-US" dirty="0">
                <a:solidFill>
                  <a:prstClr val="black"/>
                </a:solidFill>
              </a:rPr>
              <a:t>The PI’s scientific justification is approved by the IACUC.</a:t>
            </a:r>
          </a:p>
          <a:p>
            <a:pPr marL="0" indent="0">
              <a:buNone/>
            </a:pPr>
            <a:endParaRPr lang="en-US" dirty="0"/>
          </a:p>
        </p:txBody>
      </p:sp>
      <p:pic>
        <p:nvPicPr>
          <p:cNvPr id="5" name="Content Placeholder 4"/>
          <p:cNvPicPr>
            <a:picLocks noGrp="1" noChangeAspect="1"/>
          </p:cNvPicPr>
          <p:nvPr>
            <p:ph sz="half" idx="2"/>
          </p:nvPr>
        </p:nvPicPr>
        <p:blipFill>
          <a:blip r:embed="rId3"/>
          <a:stretch>
            <a:fillRect/>
          </a:stretch>
        </p:blipFill>
        <p:spPr>
          <a:xfrm>
            <a:off x="8147958" y="2028197"/>
            <a:ext cx="3876675" cy="2905125"/>
          </a:xfrm>
          <a:prstGeom prst="rect">
            <a:avLst/>
          </a:prstGeom>
        </p:spPr>
      </p:pic>
    </p:spTree>
    <p:extLst>
      <p:ext uri="{BB962C8B-B14F-4D97-AF65-F5344CB8AC3E}">
        <p14:creationId xmlns:p14="http://schemas.microsoft.com/office/powerpoint/2010/main" val="3892180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5"/>
            <a:ext cx="10896600" cy="1325563"/>
          </a:xfrm>
        </p:spPr>
        <p:txBody>
          <a:bodyPr/>
          <a:lstStyle/>
          <a:p>
            <a:r>
              <a:rPr lang="en-US" b="1" dirty="0"/>
              <a:t>Think, Pair, and Share </a:t>
            </a:r>
          </a:p>
        </p:txBody>
      </p:sp>
      <p:sp>
        <p:nvSpPr>
          <p:cNvPr id="4" name="Content Placeholder 3"/>
          <p:cNvSpPr>
            <a:spLocks noGrp="1"/>
          </p:cNvSpPr>
          <p:nvPr>
            <p:ph sz="half" idx="1"/>
          </p:nvPr>
        </p:nvSpPr>
        <p:spPr>
          <a:xfrm>
            <a:off x="457200" y="2374560"/>
            <a:ext cx="7690758" cy="4588783"/>
          </a:xfrm>
        </p:spPr>
        <p:txBody>
          <a:bodyPr>
            <a:normAutofit/>
          </a:bodyPr>
          <a:lstStyle/>
          <a:p>
            <a:r>
              <a:rPr lang="en-US" dirty="0" smtClean="0"/>
              <a:t>“</a:t>
            </a:r>
            <a:r>
              <a:rPr lang="en-US" dirty="0"/>
              <a:t>Animals should be housed within </a:t>
            </a:r>
            <a:r>
              <a:rPr lang="en-US" dirty="0" smtClean="0"/>
              <a:t>temperature and </a:t>
            </a:r>
            <a:r>
              <a:rPr lang="en-US" dirty="0"/>
              <a:t>humidity ranges appropriate for the species, to which they </a:t>
            </a:r>
            <a:r>
              <a:rPr lang="en-US" dirty="0" smtClean="0"/>
              <a:t>can adapt </a:t>
            </a:r>
            <a:r>
              <a:rPr lang="en-US" dirty="0"/>
              <a:t>with minimal stress and physiologic alteration.</a:t>
            </a:r>
            <a:r>
              <a:rPr lang="en-US" dirty="0" smtClean="0"/>
              <a:t>.” </a:t>
            </a:r>
            <a:r>
              <a:rPr lang="en-US" sz="2600" dirty="0"/>
              <a:t>[</a:t>
            </a:r>
            <a:r>
              <a:rPr lang="en-US" sz="2600" i="1" dirty="0"/>
              <a:t>Guide</a:t>
            </a:r>
            <a:r>
              <a:rPr lang="en-US" sz="2600" dirty="0"/>
              <a:t>, page </a:t>
            </a:r>
            <a:r>
              <a:rPr lang="en-US" sz="2600" dirty="0" smtClean="0"/>
              <a:t>43]</a:t>
            </a:r>
            <a:endParaRPr lang="en-US" sz="2600" dirty="0"/>
          </a:p>
          <a:p>
            <a:pPr marL="0" indent="0">
              <a:buNone/>
            </a:pPr>
            <a:endParaRPr lang="en-US" dirty="0">
              <a:solidFill>
                <a:schemeClr val="accent1">
                  <a:lumMod val="50000"/>
                </a:schemeClr>
              </a:solidFill>
            </a:endParaRPr>
          </a:p>
          <a:p>
            <a:endParaRPr lang="en-US" dirty="0"/>
          </a:p>
        </p:txBody>
      </p:sp>
      <p:pic>
        <p:nvPicPr>
          <p:cNvPr id="5" name="Content Placeholder 4"/>
          <p:cNvPicPr>
            <a:picLocks noGrp="1" noChangeAspect="1"/>
          </p:cNvPicPr>
          <p:nvPr>
            <p:ph sz="half" idx="2"/>
          </p:nvPr>
        </p:nvPicPr>
        <p:blipFill>
          <a:blip r:embed="rId3"/>
          <a:stretch>
            <a:fillRect/>
          </a:stretch>
        </p:blipFill>
        <p:spPr>
          <a:xfrm>
            <a:off x="8147958" y="2180596"/>
            <a:ext cx="3876675" cy="2905125"/>
          </a:xfrm>
          <a:prstGeom prst="rect">
            <a:avLst/>
          </a:prstGeom>
        </p:spPr>
      </p:pic>
    </p:spTree>
    <p:extLst>
      <p:ext uri="{BB962C8B-B14F-4D97-AF65-F5344CB8AC3E}">
        <p14:creationId xmlns:p14="http://schemas.microsoft.com/office/powerpoint/2010/main" val="296517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5"/>
            <a:ext cx="10896600" cy="1325563"/>
          </a:xfrm>
        </p:spPr>
        <p:txBody>
          <a:bodyPr/>
          <a:lstStyle/>
          <a:p>
            <a:r>
              <a:rPr lang="en-US" b="1" dirty="0"/>
              <a:t>Think, Pair, and Share </a:t>
            </a:r>
          </a:p>
        </p:txBody>
      </p:sp>
      <p:sp>
        <p:nvSpPr>
          <p:cNvPr id="4" name="Content Placeholder 3"/>
          <p:cNvSpPr>
            <a:spLocks noGrp="1"/>
          </p:cNvSpPr>
          <p:nvPr>
            <p:ph sz="half" idx="1"/>
          </p:nvPr>
        </p:nvSpPr>
        <p:spPr>
          <a:xfrm>
            <a:off x="457201" y="1460160"/>
            <a:ext cx="7690758" cy="4588783"/>
          </a:xfrm>
        </p:spPr>
        <p:txBody>
          <a:bodyPr>
            <a:normAutofit/>
          </a:bodyPr>
          <a:lstStyle/>
          <a:p>
            <a:pPr marL="0" indent="0">
              <a:buNone/>
            </a:pPr>
            <a:endParaRPr lang="en-US" i="1" dirty="0" smtClean="0">
              <a:solidFill>
                <a:schemeClr val="accent1">
                  <a:lumMod val="50000"/>
                </a:schemeClr>
              </a:solidFill>
            </a:endParaRPr>
          </a:p>
          <a:p>
            <a:pPr marL="0" indent="0">
              <a:buNone/>
            </a:pPr>
            <a:endParaRPr lang="en-US" i="1" dirty="0">
              <a:solidFill>
                <a:schemeClr val="accent1">
                  <a:lumMod val="50000"/>
                </a:schemeClr>
              </a:solidFill>
            </a:endParaRPr>
          </a:p>
          <a:p>
            <a:pPr marL="0" indent="0">
              <a:buNone/>
            </a:pPr>
            <a:endParaRPr lang="en-US" i="1" dirty="0" smtClean="0">
              <a:solidFill>
                <a:schemeClr val="accent1">
                  <a:lumMod val="50000"/>
                </a:schemeClr>
              </a:solidFill>
            </a:endParaRPr>
          </a:p>
          <a:p>
            <a:pPr marL="0" indent="0">
              <a:buNone/>
            </a:pPr>
            <a:r>
              <a:rPr lang="en-US" i="1" dirty="0" smtClean="0">
                <a:solidFill>
                  <a:schemeClr val="accent1">
                    <a:lumMod val="50000"/>
                  </a:schemeClr>
                </a:solidFill>
              </a:rPr>
              <a:t>Classify </a:t>
            </a:r>
            <a:r>
              <a:rPr lang="en-US" i="1" dirty="0">
                <a:solidFill>
                  <a:schemeClr val="accent1">
                    <a:lumMod val="50000"/>
                  </a:schemeClr>
                </a:solidFill>
              </a:rPr>
              <a:t>the action taken by the IACUC, and describe the committee’s oversight responsibilities relative to this study.</a:t>
            </a:r>
          </a:p>
          <a:p>
            <a:endParaRPr lang="en-US" dirty="0">
              <a:solidFill>
                <a:schemeClr val="accent1">
                  <a:lumMod val="50000"/>
                </a:schemeClr>
              </a:solidFill>
            </a:endParaRPr>
          </a:p>
          <a:p>
            <a:endParaRPr lang="en-US" dirty="0"/>
          </a:p>
        </p:txBody>
      </p:sp>
      <p:pic>
        <p:nvPicPr>
          <p:cNvPr id="5" name="Content Placeholder 4"/>
          <p:cNvPicPr>
            <a:picLocks noGrp="1" noChangeAspect="1"/>
          </p:cNvPicPr>
          <p:nvPr>
            <p:ph sz="half" idx="2"/>
          </p:nvPr>
        </p:nvPicPr>
        <p:blipFill>
          <a:blip r:embed="rId3"/>
          <a:stretch>
            <a:fillRect/>
          </a:stretch>
        </p:blipFill>
        <p:spPr>
          <a:xfrm>
            <a:off x="8147959" y="2202368"/>
            <a:ext cx="3876675" cy="2905125"/>
          </a:xfrm>
          <a:prstGeom prst="rect">
            <a:avLst/>
          </a:prstGeom>
        </p:spPr>
      </p:pic>
    </p:spTree>
    <p:extLst>
      <p:ext uri="{BB962C8B-B14F-4D97-AF65-F5344CB8AC3E}">
        <p14:creationId xmlns:p14="http://schemas.microsoft.com/office/powerpoint/2010/main" val="1963823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4991" y="171673"/>
            <a:ext cx="2516209" cy="797941"/>
          </a:xfrm>
          <a:prstGeom prst="rect">
            <a:avLst/>
          </a:prstGeom>
        </p:spPr>
      </p:pic>
      <p:pic>
        <p:nvPicPr>
          <p:cNvPr id="3" name="Picture 2"/>
          <p:cNvPicPr>
            <a:picLocks noChangeAspect="1"/>
          </p:cNvPicPr>
          <p:nvPr/>
        </p:nvPicPr>
        <p:blipFill>
          <a:blip r:embed="rId4"/>
          <a:stretch>
            <a:fillRect/>
          </a:stretch>
        </p:blipFill>
        <p:spPr>
          <a:xfrm>
            <a:off x="5038861" y="969614"/>
            <a:ext cx="752339" cy="420632"/>
          </a:xfrm>
          <a:prstGeom prst="rect">
            <a:avLst/>
          </a:prstGeom>
        </p:spPr>
      </p:pic>
      <p:pic>
        <p:nvPicPr>
          <p:cNvPr id="4" name="Picture 3"/>
          <p:cNvPicPr>
            <a:picLocks noChangeAspect="1"/>
          </p:cNvPicPr>
          <p:nvPr/>
        </p:nvPicPr>
        <p:blipFill>
          <a:blip r:embed="rId5"/>
          <a:stretch>
            <a:fillRect/>
          </a:stretch>
        </p:blipFill>
        <p:spPr>
          <a:xfrm>
            <a:off x="3435366" y="1370587"/>
            <a:ext cx="4711668" cy="793935"/>
          </a:xfrm>
          <a:prstGeom prst="rect">
            <a:avLst/>
          </a:prstGeom>
        </p:spPr>
      </p:pic>
      <p:pic>
        <p:nvPicPr>
          <p:cNvPr id="5" name="Picture 4"/>
          <p:cNvPicPr>
            <a:picLocks noChangeAspect="1"/>
          </p:cNvPicPr>
          <p:nvPr/>
        </p:nvPicPr>
        <p:blipFill>
          <a:blip r:embed="rId6"/>
          <a:stretch>
            <a:fillRect/>
          </a:stretch>
        </p:blipFill>
        <p:spPr>
          <a:xfrm>
            <a:off x="3868375" y="2164522"/>
            <a:ext cx="664720" cy="428336"/>
          </a:xfrm>
          <a:prstGeom prst="rect">
            <a:avLst/>
          </a:prstGeom>
        </p:spPr>
      </p:pic>
      <p:pic>
        <p:nvPicPr>
          <p:cNvPr id="6" name="Picture 5"/>
          <p:cNvPicPr>
            <a:picLocks noChangeAspect="1"/>
          </p:cNvPicPr>
          <p:nvPr/>
        </p:nvPicPr>
        <p:blipFill>
          <a:blip r:embed="rId7"/>
          <a:stretch>
            <a:fillRect/>
          </a:stretch>
        </p:blipFill>
        <p:spPr>
          <a:xfrm>
            <a:off x="3685309" y="2592858"/>
            <a:ext cx="4004525" cy="607045"/>
          </a:xfrm>
          <a:prstGeom prst="rect">
            <a:avLst/>
          </a:prstGeom>
        </p:spPr>
      </p:pic>
      <p:pic>
        <p:nvPicPr>
          <p:cNvPr id="7" name="Picture 6"/>
          <p:cNvPicPr>
            <a:picLocks noChangeAspect="1"/>
          </p:cNvPicPr>
          <p:nvPr/>
        </p:nvPicPr>
        <p:blipFill>
          <a:blip r:embed="rId8"/>
          <a:stretch>
            <a:fillRect/>
          </a:stretch>
        </p:blipFill>
        <p:spPr>
          <a:xfrm>
            <a:off x="3868573" y="3173414"/>
            <a:ext cx="664522" cy="426757"/>
          </a:xfrm>
          <a:prstGeom prst="rect">
            <a:avLst/>
          </a:prstGeom>
        </p:spPr>
      </p:pic>
      <p:pic>
        <p:nvPicPr>
          <p:cNvPr id="8" name="Picture 7"/>
          <p:cNvPicPr>
            <a:picLocks noChangeAspect="1"/>
          </p:cNvPicPr>
          <p:nvPr/>
        </p:nvPicPr>
        <p:blipFill>
          <a:blip r:embed="rId9"/>
          <a:stretch>
            <a:fillRect/>
          </a:stretch>
        </p:blipFill>
        <p:spPr>
          <a:xfrm>
            <a:off x="3045942" y="3600171"/>
            <a:ext cx="3985838" cy="1638300"/>
          </a:xfrm>
          <a:prstGeom prst="rect">
            <a:avLst/>
          </a:prstGeom>
        </p:spPr>
      </p:pic>
      <p:pic>
        <p:nvPicPr>
          <p:cNvPr id="9" name="Picture 8"/>
          <p:cNvPicPr>
            <a:picLocks noChangeAspect="1"/>
          </p:cNvPicPr>
          <p:nvPr/>
        </p:nvPicPr>
        <p:blipFill>
          <a:blip r:embed="rId10"/>
          <a:stretch>
            <a:fillRect/>
          </a:stretch>
        </p:blipFill>
        <p:spPr>
          <a:xfrm>
            <a:off x="3940981" y="5223415"/>
            <a:ext cx="592114" cy="943460"/>
          </a:xfrm>
          <a:prstGeom prst="rect">
            <a:avLst/>
          </a:prstGeom>
        </p:spPr>
      </p:pic>
      <p:pic>
        <p:nvPicPr>
          <p:cNvPr id="10" name="Picture 9"/>
          <p:cNvPicPr>
            <a:picLocks noChangeAspect="1"/>
          </p:cNvPicPr>
          <p:nvPr/>
        </p:nvPicPr>
        <p:blipFill>
          <a:blip r:embed="rId11"/>
          <a:stretch>
            <a:fillRect/>
          </a:stretch>
        </p:blipFill>
        <p:spPr>
          <a:xfrm>
            <a:off x="1325781" y="5223415"/>
            <a:ext cx="2615200" cy="1418283"/>
          </a:xfrm>
          <a:prstGeom prst="rect">
            <a:avLst/>
          </a:prstGeom>
        </p:spPr>
      </p:pic>
    </p:spTree>
    <p:extLst>
      <p:ext uri="{BB962C8B-B14F-4D97-AF65-F5344CB8AC3E}">
        <p14:creationId xmlns:p14="http://schemas.microsoft.com/office/powerpoint/2010/main" val="429014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25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25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577" y="365125"/>
            <a:ext cx="10818223" cy="1325563"/>
          </a:xfrm>
        </p:spPr>
        <p:txBody>
          <a:bodyPr/>
          <a:lstStyle/>
          <a:p>
            <a:r>
              <a:rPr lang="en-US" b="1" dirty="0"/>
              <a:t>Text Polling</a:t>
            </a:r>
          </a:p>
        </p:txBody>
      </p:sp>
      <p:sp>
        <p:nvSpPr>
          <p:cNvPr id="4" name="Content Placeholder 3"/>
          <p:cNvSpPr>
            <a:spLocks noGrp="1"/>
          </p:cNvSpPr>
          <p:nvPr>
            <p:ph sz="half" idx="1"/>
          </p:nvPr>
        </p:nvSpPr>
        <p:spPr>
          <a:xfrm>
            <a:off x="258486" y="2042051"/>
            <a:ext cx="6530241" cy="4588783"/>
          </a:xfrm>
        </p:spPr>
        <p:txBody>
          <a:bodyPr>
            <a:normAutofit/>
          </a:bodyPr>
          <a:lstStyle/>
          <a:p>
            <a:r>
              <a:rPr lang="en-US" dirty="0"/>
              <a:t>During a semi-annual program review, the IACUC realizes </a:t>
            </a:r>
            <a:r>
              <a:rPr lang="en-US" dirty="0" smtClean="0"/>
              <a:t>that the light cycle in a room housing chicken was altered by the PI. </a:t>
            </a:r>
            <a:endParaRPr lang="en-US" dirty="0"/>
          </a:p>
          <a:p>
            <a:r>
              <a:rPr lang="en-US" dirty="0" smtClean="0"/>
              <a:t>The chicken were exposed to excessive dark hours and have lost weight.  </a:t>
            </a:r>
            <a:endParaRPr lang="en-US" dirty="0"/>
          </a:p>
          <a:p>
            <a:pPr marL="0" indent="0">
              <a:buNone/>
            </a:pPr>
            <a:endParaRPr lang="en-US" dirty="0"/>
          </a:p>
        </p:txBody>
      </p:sp>
      <p:pic>
        <p:nvPicPr>
          <p:cNvPr id="1026" name="Picture 2" descr="http://tomandlorenzo.com/wp-content/uploads/2014/12/Musical-Monday-Wizard-Oz-Movies-Tom-Lorenzo-Site-TLO-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06202" y="1027906"/>
            <a:ext cx="5181600" cy="385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80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577" y="365125"/>
            <a:ext cx="10818223" cy="1325563"/>
          </a:xfrm>
        </p:spPr>
        <p:txBody>
          <a:bodyPr/>
          <a:lstStyle/>
          <a:p>
            <a:r>
              <a:rPr lang="en-US" b="1" dirty="0"/>
              <a:t>Text Polling</a:t>
            </a:r>
          </a:p>
        </p:txBody>
      </p:sp>
      <p:sp>
        <p:nvSpPr>
          <p:cNvPr id="4" name="Content Placeholder 3"/>
          <p:cNvSpPr>
            <a:spLocks noGrp="1"/>
          </p:cNvSpPr>
          <p:nvPr>
            <p:ph sz="half" idx="1"/>
          </p:nvPr>
        </p:nvSpPr>
        <p:spPr>
          <a:xfrm>
            <a:off x="535577" y="1690688"/>
            <a:ext cx="6190805" cy="4588783"/>
          </a:xfrm>
        </p:spPr>
        <p:txBody>
          <a:bodyPr>
            <a:normAutofit/>
          </a:bodyPr>
          <a:lstStyle/>
          <a:p>
            <a:r>
              <a:rPr lang="en-US" dirty="0" smtClean="0"/>
              <a:t>According </a:t>
            </a:r>
            <a:r>
              <a:rPr lang="en-US" dirty="0"/>
              <a:t>to the </a:t>
            </a:r>
            <a:r>
              <a:rPr lang="en-US" i="1" dirty="0"/>
              <a:t>Guide</a:t>
            </a:r>
            <a:r>
              <a:rPr lang="en-US" dirty="0"/>
              <a:t>, </a:t>
            </a:r>
            <a:r>
              <a:rPr lang="en-US" dirty="0" smtClean="0"/>
              <a:t>“</a:t>
            </a:r>
            <a:r>
              <a:rPr lang="en-US" dirty="0"/>
              <a:t>Because </a:t>
            </a:r>
            <a:r>
              <a:rPr lang="en-US" dirty="0" smtClean="0"/>
              <a:t>some species</a:t>
            </a:r>
            <a:r>
              <a:rPr lang="en-US" dirty="0"/>
              <a:t>, such as chickens (Apeldoorn et al. 1999), will not eat in low </a:t>
            </a:r>
            <a:r>
              <a:rPr lang="en-US" dirty="0" smtClean="0"/>
              <a:t>light or </a:t>
            </a:r>
            <a:r>
              <a:rPr lang="en-US" dirty="0"/>
              <a:t>darkness, such illumination schedules should be limited to a </a:t>
            </a:r>
            <a:r>
              <a:rPr lang="en-US" dirty="0" smtClean="0"/>
              <a:t>duration that </a:t>
            </a:r>
            <a:r>
              <a:rPr lang="en-US" dirty="0"/>
              <a:t>will not compromise their well-being.</a:t>
            </a:r>
            <a:r>
              <a:rPr lang="en-US" dirty="0" smtClean="0"/>
              <a:t>.” </a:t>
            </a:r>
            <a:r>
              <a:rPr lang="en-US" sz="2600" dirty="0"/>
              <a:t>[</a:t>
            </a:r>
            <a:r>
              <a:rPr lang="en-US" sz="2600" i="1" dirty="0"/>
              <a:t>Guide</a:t>
            </a:r>
            <a:r>
              <a:rPr lang="en-US" sz="2600" dirty="0"/>
              <a:t>, page </a:t>
            </a:r>
            <a:r>
              <a:rPr lang="en-US" sz="2600" dirty="0" smtClean="0"/>
              <a:t>48]</a:t>
            </a:r>
            <a:endParaRPr lang="en-US" sz="2600" dirty="0"/>
          </a:p>
          <a:p>
            <a:pPr marL="0" indent="0">
              <a:buNone/>
            </a:pPr>
            <a:endParaRPr lang="en-US" dirty="0"/>
          </a:p>
        </p:txBody>
      </p:sp>
      <p:pic>
        <p:nvPicPr>
          <p:cNvPr id="6" name="Picture 2" descr="http://tomandlorenzo.com/wp-content/uploads/2014/12/Musical-Monday-Wizard-Oz-Movies-Tom-Lorenzo-Site-TLO-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92636" y="1027906"/>
            <a:ext cx="5181600" cy="385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25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577" y="365125"/>
            <a:ext cx="10818223" cy="1325563"/>
          </a:xfrm>
        </p:spPr>
        <p:txBody>
          <a:bodyPr/>
          <a:lstStyle/>
          <a:p>
            <a:r>
              <a:rPr lang="en-US" b="1" dirty="0"/>
              <a:t>Text Polling</a:t>
            </a:r>
          </a:p>
        </p:txBody>
      </p:sp>
      <p:sp>
        <p:nvSpPr>
          <p:cNvPr id="4" name="Content Placeholder 3"/>
          <p:cNvSpPr>
            <a:spLocks noGrp="1"/>
          </p:cNvSpPr>
          <p:nvPr>
            <p:ph sz="half" idx="1"/>
          </p:nvPr>
        </p:nvSpPr>
        <p:spPr>
          <a:xfrm>
            <a:off x="535577" y="3103418"/>
            <a:ext cx="7612381" cy="2945525"/>
          </a:xfrm>
        </p:spPr>
        <p:txBody>
          <a:bodyPr>
            <a:normAutofit/>
          </a:bodyPr>
          <a:lstStyle/>
          <a:p>
            <a:pPr marL="0" indent="0">
              <a:buNone/>
            </a:pPr>
            <a:r>
              <a:rPr lang="en-US" i="1" dirty="0" smtClean="0">
                <a:solidFill>
                  <a:srgbClr val="0070C0"/>
                </a:solidFill>
              </a:rPr>
              <a:t>Is </a:t>
            </a:r>
            <a:r>
              <a:rPr lang="en-US" i="1" dirty="0">
                <a:solidFill>
                  <a:srgbClr val="0070C0"/>
                </a:solidFill>
              </a:rPr>
              <a:t>this a departure from the Guide?</a:t>
            </a:r>
            <a:endParaRPr lang="en-US" dirty="0"/>
          </a:p>
          <a:p>
            <a:endParaRPr lang="en-US" dirty="0"/>
          </a:p>
        </p:txBody>
      </p:sp>
      <p:pic>
        <p:nvPicPr>
          <p:cNvPr id="6" name="Picture 2" descr="http://tomandlorenzo.com/wp-content/uploads/2014/12/Musical-Monday-Wizard-Oz-Movies-Tom-Lorenzo-Site-TLO-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51073" y="1175863"/>
            <a:ext cx="5181600" cy="385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439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Goals</a:t>
            </a:r>
          </a:p>
        </p:txBody>
      </p:sp>
      <p:sp>
        <p:nvSpPr>
          <p:cNvPr id="3" name="Content Placeholder 2"/>
          <p:cNvSpPr>
            <a:spLocks noGrp="1"/>
          </p:cNvSpPr>
          <p:nvPr>
            <p:ph idx="1"/>
          </p:nvPr>
        </p:nvSpPr>
        <p:spPr>
          <a:xfrm>
            <a:off x="838200" y="1954305"/>
            <a:ext cx="10515600" cy="3630987"/>
          </a:xfrm>
        </p:spPr>
        <p:txBody>
          <a:bodyPr>
            <a:normAutofit/>
          </a:bodyPr>
          <a:lstStyle/>
          <a:p>
            <a:pPr marL="0" indent="0">
              <a:lnSpc>
                <a:spcPct val="150000"/>
              </a:lnSpc>
              <a:buNone/>
            </a:pPr>
            <a:r>
              <a:rPr lang="en-US" sz="3200" dirty="0"/>
              <a:t>The goals of this training are to help IACUC members and administrative staff categorize “departures” from the </a:t>
            </a:r>
            <a:r>
              <a:rPr lang="en-US" sz="3200" i="1" dirty="0"/>
              <a:t>Guide</a:t>
            </a:r>
            <a:r>
              <a:rPr lang="en-US" sz="3200" dirty="0"/>
              <a:t> and fulfill the committee’s relevant oversight responsibilities.</a:t>
            </a:r>
            <a:br>
              <a:rPr lang="en-US" sz="3200" dirty="0"/>
            </a:br>
            <a:endParaRPr lang="en-US" sz="3200" dirty="0"/>
          </a:p>
          <a:p>
            <a:pPr marL="457200" lvl="1"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86010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4991" y="171673"/>
            <a:ext cx="2516209" cy="797941"/>
          </a:xfrm>
          <a:prstGeom prst="rect">
            <a:avLst/>
          </a:prstGeom>
        </p:spPr>
      </p:pic>
      <p:pic>
        <p:nvPicPr>
          <p:cNvPr id="3" name="Picture 2"/>
          <p:cNvPicPr>
            <a:picLocks noChangeAspect="1"/>
          </p:cNvPicPr>
          <p:nvPr/>
        </p:nvPicPr>
        <p:blipFill>
          <a:blip r:embed="rId4"/>
          <a:stretch>
            <a:fillRect/>
          </a:stretch>
        </p:blipFill>
        <p:spPr>
          <a:xfrm>
            <a:off x="5038861" y="969614"/>
            <a:ext cx="752339" cy="420632"/>
          </a:xfrm>
          <a:prstGeom prst="rect">
            <a:avLst/>
          </a:prstGeom>
        </p:spPr>
      </p:pic>
      <p:pic>
        <p:nvPicPr>
          <p:cNvPr id="4" name="Picture 3"/>
          <p:cNvPicPr>
            <a:picLocks noChangeAspect="1"/>
          </p:cNvPicPr>
          <p:nvPr/>
        </p:nvPicPr>
        <p:blipFill>
          <a:blip r:embed="rId5"/>
          <a:stretch>
            <a:fillRect/>
          </a:stretch>
        </p:blipFill>
        <p:spPr>
          <a:xfrm>
            <a:off x="3435366" y="1370587"/>
            <a:ext cx="4711668" cy="793935"/>
          </a:xfrm>
          <a:prstGeom prst="rect">
            <a:avLst/>
          </a:prstGeom>
        </p:spPr>
      </p:pic>
      <p:pic>
        <p:nvPicPr>
          <p:cNvPr id="5" name="Picture 4"/>
          <p:cNvPicPr>
            <a:picLocks noChangeAspect="1"/>
          </p:cNvPicPr>
          <p:nvPr/>
        </p:nvPicPr>
        <p:blipFill>
          <a:blip r:embed="rId6"/>
          <a:stretch>
            <a:fillRect/>
          </a:stretch>
        </p:blipFill>
        <p:spPr>
          <a:xfrm>
            <a:off x="3868375" y="2164522"/>
            <a:ext cx="664720" cy="428336"/>
          </a:xfrm>
          <a:prstGeom prst="rect">
            <a:avLst/>
          </a:prstGeom>
        </p:spPr>
      </p:pic>
      <p:pic>
        <p:nvPicPr>
          <p:cNvPr id="6" name="Picture 5"/>
          <p:cNvPicPr>
            <a:picLocks noChangeAspect="1"/>
          </p:cNvPicPr>
          <p:nvPr/>
        </p:nvPicPr>
        <p:blipFill>
          <a:blip r:embed="rId7"/>
          <a:stretch>
            <a:fillRect/>
          </a:stretch>
        </p:blipFill>
        <p:spPr>
          <a:xfrm>
            <a:off x="3685309" y="2592858"/>
            <a:ext cx="4004525" cy="607045"/>
          </a:xfrm>
          <a:prstGeom prst="rect">
            <a:avLst/>
          </a:prstGeom>
        </p:spPr>
      </p:pic>
      <p:pic>
        <p:nvPicPr>
          <p:cNvPr id="7" name="Picture 6"/>
          <p:cNvPicPr>
            <a:picLocks noChangeAspect="1"/>
          </p:cNvPicPr>
          <p:nvPr/>
        </p:nvPicPr>
        <p:blipFill>
          <a:blip r:embed="rId8"/>
          <a:stretch>
            <a:fillRect/>
          </a:stretch>
        </p:blipFill>
        <p:spPr>
          <a:xfrm>
            <a:off x="3868573" y="3173414"/>
            <a:ext cx="664522" cy="426757"/>
          </a:xfrm>
          <a:prstGeom prst="rect">
            <a:avLst/>
          </a:prstGeom>
        </p:spPr>
      </p:pic>
      <p:pic>
        <p:nvPicPr>
          <p:cNvPr id="8" name="Picture 7"/>
          <p:cNvPicPr>
            <a:picLocks noChangeAspect="1"/>
          </p:cNvPicPr>
          <p:nvPr/>
        </p:nvPicPr>
        <p:blipFill>
          <a:blip r:embed="rId9"/>
          <a:stretch>
            <a:fillRect/>
          </a:stretch>
        </p:blipFill>
        <p:spPr>
          <a:xfrm>
            <a:off x="3045942" y="3600171"/>
            <a:ext cx="3985838" cy="1638300"/>
          </a:xfrm>
          <a:prstGeom prst="rect">
            <a:avLst/>
          </a:prstGeom>
        </p:spPr>
      </p:pic>
      <p:pic>
        <p:nvPicPr>
          <p:cNvPr id="11" name="Picture 10"/>
          <p:cNvPicPr>
            <a:picLocks noChangeAspect="1"/>
          </p:cNvPicPr>
          <p:nvPr/>
        </p:nvPicPr>
        <p:blipFill>
          <a:blip r:embed="rId10"/>
          <a:stretch>
            <a:fillRect/>
          </a:stretch>
        </p:blipFill>
        <p:spPr>
          <a:xfrm>
            <a:off x="4742224" y="5238471"/>
            <a:ext cx="593273" cy="993080"/>
          </a:xfrm>
          <a:prstGeom prst="rect">
            <a:avLst/>
          </a:prstGeom>
        </p:spPr>
      </p:pic>
      <p:pic>
        <p:nvPicPr>
          <p:cNvPr id="12" name="Picture 11"/>
          <p:cNvPicPr>
            <a:picLocks noChangeAspect="1"/>
          </p:cNvPicPr>
          <p:nvPr/>
        </p:nvPicPr>
        <p:blipFill>
          <a:blip r:embed="rId11"/>
          <a:stretch>
            <a:fillRect/>
          </a:stretch>
        </p:blipFill>
        <p:spPr>
          <a:xfrm>
            <a:off x="5335497" y="5238471"/>
            <a:ext cx="2526656" cy="1411206"/>
          </a:xfrm>
          <a:prstGeom prst="rect">
            <a:avLst/>
          </a:prstGeom>
        </p:spPr>
      </p:pic>
    </p:spTree>
    <p:extLst>
      <p:ext uri="{BB962C8B-B14F-4D97-AF65-F5344CB8AC3E}">
        <p14:creationId xmlns:p14="http://schemas.microsoft.com/office/powerpoint/2010/main" val="6624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25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25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803565" y="2030745"/>
            <a:ext cx="6180858" cy="45887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After monitoring ammonia levels, humidity, microbial load and other parameters the animal facility has established a cage change frequency of 3 </a:t>
            </a:r>
            <a:r>
              <a:rPr lang="en-US" dirty="0"/>
              <a:t>weeks for mice housed </a:t>
            </a:r>
            <a:r>
              <a:rPr lang="en-US" dirty="0" smtClean="0"/>
              <a:t>in individually ventilated cages. </a:t>
            </a:r>
          </a:p>
          <a:p>
            <a:endParaRPr lang="en-US" dirty="0"/>
          </a:p>
          <a:p>
            <a:endParaRPr lang="en-US" dirty="0" smtClean="0"/>
          </a:p>
          <a:p>
            <a:endParaRPr lang="en-US" sz="2600" dirty="0" smtClean="0"/>
          </a:p>
          <a:p>
            <a:pPr marL="0" indent="0">
              <a:buFont typeface="Arial" panose="020B0604020202020204" pitchFamily="34" charset="0"/>
              <a:buNone/>
            </a:pPr>
            <a:endParaRPr lang="en-US" dirty="0"/>
          </a:p>
        </p:txBody>
      </p:sp>
      <p:sp>
        <p:nvSpPr>
          <p:cNvPr id="3" name="Rectangle 2"/>
          <p:cNvSpPr/>
          <p:nvPr/>
        </p:nvSpPr>
        <p:spPr>
          <a:xfrm>
            <a:off x="803564" y="623454"/>
            <a:ext cx="5044138"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latin typeface="Calibri Light" panose="020F0302020204030204"/>
                <a:ea typeface="+mj-ea"/>
                <a:cs typeface="+mj-cs"/>
              </a:rPr>
              <a:t>Think, Pair, and Share </a:t>
            </a: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6984422" y="1392895"/>
            <a:ext cx="4762500" cy="3810000"/>
          </a:xfrm>
          <a:prstGeom prst="rect">
            <a:avLst/>
          </a:prstGeom>
        </p:spPr>
      </p:pic>
    </p:spTree>
    <p:extLst>
      <p:ext uri="{BB962C8B-B14F-4D97-AF65-F5344CB8AC3E}">
        <p14:creationId xmlns:p14="http://schemas.microsoft.com/office/powerpoint/2010/main" val="256777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09600" y="1878345"/>
            <a:ext cx="6071755" cy="4588783"/>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The </a:t>
            </a:r>
            <a:r>
              <a:rPr lang="en-US" dirty="0"/>
              <a:t>frequency </a:t>
            </a:r>
            <a:r>
              <a:rPr lang="en-US" dirty="0" smtClean="0"/>
              <a:t>of sanitation </a:t>
            </a:r>
            <a:r>
              <a:rPr lang="en-US" dirty="0"/>
              <a:t>of cages, cage racks, and associated equipment (e.g., feeders </a:t>
            </a:r>
            <a:r>
              <a:rPr lang="en-US" dirty="0" smtClean="0"/>
              <a:t>and watering </a:t>
            </a:r>
            <a:r>
              <a:rPr lang="en-US" dirty="0"/>
              <a:t>devices) is governed to some extent by the types of caging </a:t>
            </a:r>
            <a:r>
              <a:rPr lang="en-US" dirty="0" smtClean="0"/>
              <a:t>and husbandry </a:t>
            </a:r>
            <a:r>
              <a:rPr lang="en-US" dirty="0"/>
              <a:t>practices used, including the use of regularly changed </a:t>
            </a:r>
            <a:r>
              <a:rPr lang="en-US" dirty="0" smtClean="0"/>
              <a:t>contact or </a:t>
            </a:r>
            <a:r>
              <a:rPr lang="en-US" dirty="0"/>
              <a:t>noncontact bedding, regular flushing of suspended catch pans, </a:t>
            </a:r>
            <a:r>
              <a:rPr lang="en-US" dirty="0" smtClean="0"/>
              <a:t>and the use </a:t>
            </a:r>
            <a:r>
              <a:rPr lang="en-US" dirty="0"/>
              <a:t>of wire-bottom or perforated-bottom cages. In general, enclosures </a:t>
            </a:r>
            <a:r>
              <a:rPr lang="en-US" dirty="0" smtClean="0"/>
              <a:t>and accessories</a:t>
            </a:r>
            <a:r>
              <a:rPr lang="en-US" dirty="0"/>
              <a:t>, such as tops, should be sanitized at least once every 2 weeks. [Guide, page </a:t>
            </a:r>
            <a:r>
              <a:rPr lang="en-US" dirty="0" smtClean="0"/>
              <a:t>70] </a:t>
            </a:r>
            <a:endParaRPr lang="en-US" dirty="0"/>
          </a:p>
          <a:p>
            <a:pPr marL="0" indent="0">
              <a:buFont typeface="Arial" panose="020B0604020202020204" pitchFamily="34" charset="0"/>
              <a:buNone/>
            </a:pPr>
            <a:endParaRPr lang="en-US" dirty="0"/>
          </a:p>
        </p:txBody>
      </p:sp>
      <p:pic>
        <p:nvPicPr>
          <p:cNvPr id="3" name="Picture 2"/>
          <p:cNvPicPr>
            <a:picLocks noChangeAspect="1"/>
          </p:cNvPicPr>
          <p:nvPr/>
        </p:nvPicPr>
        <p:blipFill>
          <a:blip r:embed="rId3"/>
          <a:stretch>
            <a:fillRect/>
          </a:stretch>
        </p:blipFill>
        <p:spPr>
          <a:xfrm>
            <a:off x="466693" y="554685"/>
            <a:ext cx="5560034" cy="1176630"/>
          </a:xfrm>
          <a:prstGeom prst="rect">
            <a:avLst/>
          </a:prstGeom>
        </p:spPr>
      </p:pic>
      <p:pic>
        <p:nvPicPr>
          <p:cNvPr id="4" name="Picture 3"/>
          <p:cNvPicPr>
            <a:picLocks noChangeAspect="1"/>
          </p:cNvPicPr>
          <p:nvPr/>
        </p:nvPicPr>
        <p:blipFill>
          <a:blip r:embed="rId4"/>
          <a:stretch>
            <a:fillRect/>
          </a:stretch>
        </p:blipFill>
        <p:spPr>
          <a:xfrm>
            <a:off x="6681355" y="1551710"/>
            <a:ext cx="4762500" cy="3810000"/>
          </a:xfrm>
          <a:prstGeom prst="rect">
            <a:avLst/>
          </a:prstGeom>
        </p:spPr>
      </p:pic>
    </p:spTree>
    <p:extLst>
      <p:ext uri="{BB962C8B-B14F-4D97-AF65-F5344CB8AC3E}">
        <p14:creationId xmlns:p14="http://schemas.microsoft.com/office/powerpoint/2010/main" val="2466793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09600" y="1878345"/>
            <a:ext cx="6071755" cy="45887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3" name="Picture 2"/>
          <p:cNvPicPr>
            <a:picLocks noChangeAspect="1"/>
          </p:cNvPicPr>
          <p:nvPr/>
        </p:nvPicPr>
        <p:blipFill>
          <a:blip r:embed="rId3"/>
          <a:stretch>
            <a:fillRect/>
          </a:stretch>
        </p:blipFill>
        <p:spPr>
          <a:xfrm>
            <a:off x="466693" y="554685"/>
            <a:ext cx="5560034" cy="1176630"/>
          </a:xfrm>
          <a:prstGeom prst="rect">
            <a:avLst/>
          </a:prstGeom>
        </p:spPr>
      </p:pic>
      <p:pic>
        <p:nvPicPr>
          <p:cNvPr id="4" name="Picture 3"/>
          <p:cNvPicPr>
            <a:picLocks noChangeAspect="1"/>
          </p:cNvPicPr>
          <p:nvPr/>
        </p:nvPicPr>
        <p:blipFill>
          <a:blip r:embed="rId4"/>
          <a:stretch>
            <a:fillRect/>
          </a:stretch>
        </p:blipFill>
        <p:spPr>
          <a:xfrm>
            <a:off x="6681355" y="1551710"/>
            <a:ext cx="4762500" cy="3810000"/>
          </a:xfrm>
          <a:prstGeom prst="rect">
            <a:avLst/>
          </a:prstGeom>
        </p:spPr>
      </p:pic>
      <p:sp>
        <p:nvSpPr>
          <p:cNvPr id="5" name="Rectangle 4"/>
          <p:cNvSpPr/>
          <p:nvPr/>
        </p:nvSpPr>
        <p:spPr>
          <a:xfrm>
            <a:off x="720437" y="2704154"/>
            <a:ext cx="6096000" cy="1255728"/>
          </a:xfrm>
          <a:prstGeom prst="rect">
            <a:avLst/>
          </a:prstGeom>
        </p:spPr>
        <p:txBody>
          <a:bodyPr>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US" sz="2800" b="0" i="1" u="none" strike="noStrike" kern="0" cap="none" spc="0" normalizeH="0" baseline="0" noProof="0" dirty="0" smtClean="0">
                <a:ln>
                  <a:noFill/>
                </a:ln>
                <a:solidFill>
                  <a:srgbClr val="5B9BD5">
                    <a:lumMod val="50000"/>
                  </a:srgbClr>
                </a:solidFill>
                <a:effectLst/>
                <a:uLnTx/>
                <a:uFillTx/>
              </a:rPr>
              <a:t>Classify the action taken by the IACUC, and describe the committee’s oversight responsibilities relative to this study.</a:t>
            </a:r>
            <a:endParaRPr kumimoji="0" lang="en-US" sz="2800" b="0" i="1" u="none" strike="noStrike" kern="0" cap="none" spc="0" normalizeH="0" baseline="0" noProof="0" dirty="0">
              <a:ln>
                <a:noFill/>
              </a:ln>
              <a:solidFill>
                <a:srgbClr val="5B9BD5">
                  <a:lumMod val="50000"/>
                </a:srgbClr>
              </a:solidFill>
              <a:effectLst/>
              <a:uLnTx/>
              <a:uFillTx/>
            </a:endParaRPr>
          </a:p>
        </p:txBody>
      </p:sp>
    </p:spTree>
    <p:extLst>
      <p:ext uri="{BB962C8B-B14F-4D97-AF65-F5344CB8AC3E}">
        <p14:creationId xmlns:p14="http://schemas.microsoft.com/office/powerpoint/2010/main" val="2939859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4991" y="171673"/>
            <a:ext cx="2516209" cy="797941"/>
          </a:xfrm>
          <a:prstGeom prst="rect">
            <a:avLst/>
          </a:prstGeom>
        </p:spPr>
      </p:pic>
      <p:pic>
        <p:nvPicPr>
          <p:cNvPr id="3" name="Picture 2"/>
          <p:cNvPicPr>
            <a:picLocks noChangeAspect="1"/>
          </p:cNvPicPr>
          <p:nvPr/>
        </p:nvPicPr>
        <p:blipFill>
          <a:blip r:embed="rId4"/>
          <a:stretch>
            <a:fillRect/>
          </a:stretch>
        </p:blipFill>
        <p:spPr>
          <a:xfrm>
            <a:off x="5038861" y="969614"/>
            <a:ext cx="752339" cy="420632"/>
          </a:xfrm>
          <a:prstGeom prst="rect">
            <a:avLst/>
          </a:prstGeom>
        </p:spPr>
      </p:pic>
      <p:pic>
        <p:nvPicPr>
          <p:cNvPr id="4" name="Picture 3"/>
          <p:cNvPicPr>
            <a:picLocks noChangeAspect="1"/>
          </p:cNvPicPr>
          <p:nvPr/>
        </p:nvPicPr>
        <p:blipFill>
          <a:blip r:embed="rId5"/>
          <a:stretch>
            <a:fillRect/>
          </a:stretch>
        </p:blipFill>
        <p:spPr>
          <a:xfrm>
            <a:off x="3435366" y="1370587"/>
            <a:ext cx="4711668" cy="793935"/>
          </a:xfrm>
          <a:prstGeom prst="rect">
            <a:avLst/>
          </a:prstGeom>
        </p:spPr>
      </p:pic>
      <p:pic>
        <p:nvPicPr>
          <p:cNvPr id="15" name="Picture 14"/>
          <p:cNvPicPr>
            <a:picLocks noChangeAspect="1"/>
          </p:cNvPicPr>
          <p:nvPr/>
        </p:nvPicPr>
        <p:blipFill>
          <a:blip r:embed="rId6"/>
          <a:stretch>
            <a:fillRect/>
          </a:stretch>
        </p:blipFill>
        <p:spPr>
          <a:xfrm>
            <a:off x="6038680" y="4727254"/>
            <a:ext cx="2436762" cy="1353127"/>
          </a:xfrm>
          <a:prstGeom prst="rect">
            <a:avLst/>
          </a:prstGeom>
        </p:spPr>
      </p:pic>
      <p:pic>
        <p:nvPicPr>
          <p:cNvPr id="16" name="Picture 15"/>
          <p:cNvPicPr>
            <a:picLocks noChangeAspect="1"/>
          </p:cNvPicPr>
          <p:nvPr/>
        </p:nvPicPr>
        <p:blipFill>
          <a:blip r:embed="rId7"/>
          <a:stretch>
            <a:fillRect/>
          </a:stretch>
        </p:blipFill>
        <p:spPr>
          <a:xfrm>
            <a:off x="6747163" y="3256256"/>
            <a:ext cx="650938" cy="1470998"/>
          </a:xfrm>
          <a:prstGeom prst="rect">
            <a:avLst/>
          </a:prstGeom>
        </p:spPr>
      </p:pic>
      <p:pic>
        <p:nvPicPr>
          <p:cNvPr id="17" name="Picture 16"/>
          <p:cNvPicPr>
            <a:picLocks noChangeAspect="1"/>
          </p:cNvPicPr>
          <p:nvPr/>
        </p:nvPicPr>
        <p:blipFill>
          <a:blip r:embed="rId8"/>
          <a:stretch>
            <a:fillRect/>
          </a:stretch>
        </p:blipFill>
        <p:spPr>
          <a:xfrm>
            <a:off x="3930485" y="2164522"/>
            <a:ext cx="710019" cy="454170"/>
          </a:xfrm>
          <a:prstGeom prst="rect">
            <a:avLst/>
          </a:prstGeom>
        </p:spPr>
      </p:pic>
      <p:pic>
        <p:nvPicPr>
          <p:cNvPr id="18" name="Picture 17"/>
          <p:cNvPicPr>
            <a:picLocks noChangeAspect="1"/>
          </p:cNvPicPr>
          <p:nvPr/>
        </p:nvPicPr>
        <p:blipFill>
          <a:blip r:embed="rId9"/>
          <a:stretch>
            <a:fillRect/>
          </a:stretch>
        </p:blipFill>
        <p:spPr>
          <a:xfrm>
            <a:off x="3435366" y="2618692"/>
            <a:ext cx="4110886" cy="637564"/>
          </a:xfrm>
          <a:prstGeom prst="rect">
            <a:avLst/>
          </a:prstGeom>
        </p:spPr>
      </p:pic>
    </p:spTree>
    <p:extLst>
      <p:ext uri="{BB962C8B-B14F-4D97-AF65-F5344CB8AC3E}">
        <p14:creationId xmlns:p14="http://schemas.microsoft.com/office/powerpoint/2010/main" val="425634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09599" y="1601254"/>
            <a:ext cx="7024255" cy="458878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As part of the animal facility environmental enrichment program (which was developed in collaboration with PIs, the AV and facility technical staff and approved by the IACUC), music is played in the animal rooms during the morning hours when cleaning is taking place. </a:t>
            </a:r>
          </a:p>
          <a:p>
            <a:r>
              <a:rPr lang="en-US" dirty="0" smtClean="0"/>
              <a:t>Music is discontinued once all the cleaning activities are completed.</a:t>
            </a:r>
          </a:p>
          <a:p>
            <a:endParaRPr lang="en-US" sz="2600" dirty="0" smtClean="0"/>
          </a:p>
          <a:p>
            <a:pPr marL="0" indent="0">
              <a:buFont typeface="Arial" panose="020B0604020202020204" pitchFamily="34" charset="0"/>
              <a:buNone/>
            </a:pPr>
            <a:endParaRPr lang="en-US" dirty="0"/>
          </a:p>
        </p:txBody>
      </p:sp>
      <p:pic>
        <p:nvPicPr>
          <p:cNvPr id="3" name="Picture 2"/>
          <p:cNvPicPr>
            <a:picLocks noChangeAspect="1"/>
          </p:cNvPicPr>
          <p:nvPr/>
        </p:nvPicPr>
        <p:blipFill>
          <a:blip r:embed="rId3"/>
          <a:stretch>
            <a:fillRect/>
          </a:stretch>
        </p:blipFill>
        <p:spPr>
          <a:xfrm>
            <a:off x="466693" y="554685"/>
            <a:ext cx="5560034" cy="1176630"/>
          </a:xfrm>
          <a:prstGeom prst="rect">
            <a:avLst/>
          </a:prstGeom>
        </p:spPr>
      </p:pic>
      <p:pic>
        <p:nvPicPr>
          <p:cNvPr id="4" name="Picture 3"/>
          <p:cNvPicPr>
            <a:picLocks noChangeAspect="1"/>
          </p:cNvPicPr>
          <p:nvPr/>
        </p:nvPicPr>
        <p:blipFill>
          <a:blip r:embed="rId4"/>
          <a:stretch>
            <a:fillRect/>
          </a:stretch>
        </p:blipFill>
        <p:spPr>
          <a:xfrm>
            <a:off x="7633854" y="1972541"/>
            <a:ext cx="3810000" cy="2857500"/>
          </a:xfrm>
          <a:prstGeom prst="rect">
            <a:avLst/>
          </a:prstGeom>
        </p:spPr>
      </p:pic>
    </p:spTree>
    <p:extLst>
      <p:ext uri="{BB962C8B-B14F-4D97-AF65-F5344CB8AC3E}">
        <p14:creationId xmlns:p14="http://schemas.microsoft.com/office/powerpoint/2010/main" val="491520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09599" y="1731315"/>
            <a:ext cx="7024255" cy="45887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Radios, alarms</a:t>
            </a:r>
            <a:r>
              <a:rPr lang="en-US" dirty="0" smtClean="0"/>
              <a:t>, and </a:t>
            </a:r>
            <a:r>
              <a:rPr lang="en-US" dirty="0"/>
              <a:t>other sound generators should not be used in animal rooms unless </a:t>
            </a:r>
            <a:r>
              <a:rPr lang="en-US" dirty="0" smtClean="0"/>
              <a:t>they are </a:t>
            </a:r>
            <a:r>
              <a:rPr lang="en-US" dirty="0"/>
              <a:t>part of an approved protocol or enrichment program. Any radios or </a:t>
            </a:r>
            <a:r>
              <a:rPr lang="en-US" dirty="0" smtClean="0"/>
              <a:t>sound generators </a:t>
            </a:r>
            <a:r>
              <a:rPr lang="en-US" dirty="0"/>
              <a:t>used should be switched off at the end of the working day to </a:t>
            </a:r>
            <a:r>
              <a:rPr lang="en-US" dirty="0" smtClean="0"/>
              <a:t>minimize associated </a:t>
            </a:r>
            <a:r>
              <a:rPr lang="en-US" dirty="0"/>
              <a:t>adverse physiologic changes [Guide, page </a:t>
            </a:r>
            <a:r>
              <a:rPr lang="en-US" dirty="0" smtClean="0"/>
              <a:t>50]</a:t>
            </a:r>
            <a:endParaRPr lang="en-US" dirty="0"/>
          </a:p>
          <a:p>
            <a:endParaRPr lang="en-US" dirty="0" smtClean="0"/>
          </a:p>
          <a:p>
            <a:endParaRPr lang="en-US" sz="2600" dirty="0" smtClean="0"/>
          </a:p>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466693" y="554685"/>
            <a:ext cx="5560034" cy="1176630"/>
          </a:xfrm>
          <a:prstGeom prst="rect">
            <a:avLst/>
          </a:prstGeom>
        </p:spPr>
      </p:pic>
      <p:pic>
        <p:nvPicPr>
          <p:cNvPr id="5" name="Picture 4"/>
          <p:cNvPicPr>
            <a:picLocks noChangeAspect="1"/>
          </p:cNvPicPr>
          <p:nvPr/>
        </p:nvPicPr>
        <p:blipFill>
          <a:blip r:embed="rId4"/>
          <a:stretch>
            <a:fillRect/>
          </a:stretch>
        </p:blipFill>
        <p:spPr>
          <a:xfrm>
            <a:off x="7633854" y="1861705"/>
            <a:ext cx="3810000" cy="2857500"/>
          </a:xfrm>
          <a:prstGeom prst="rect">
            <a:avLst/>
          </a:prstGeom>
        </p:spPr>
      </p:pic>
    </p:spTree>
    <p:extLst>
      <p:ext uri="{BB962C8B-B14F-4D97-AF65-F5344CB8AC3E}">
        <p14:creationId xmlns:p14="http://schemas.microsoft.com/office/powerpoint/2010/main" val="102457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748145" y="2424813"/>
            <a:ext cx="7024255" cy="45887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90000"/>
              </a:lnSpc>
              <a:spcBef>
                <a:spcPts val="1000"/>
              </a:spcBef>
              <a:buNone/>
            </a:pPr>
            <a:r>
              <a:rPr lang="en-US" sz="2800" i="1" dirty="0">
                <a:solidFill>
                  <a:srgbClr val="5B9BD5">
                    <a:lumMod val="50000"/>
                  </a:srgbClr>
                </a:solidFill>
              </a:rPr>
              <a:t>Classify the action taken by the IACUC, and describe the committee’s oversight responsibilities relative to this study.</a:t>
            </a:r>
          </a:p>
          <a:p>
            <a:pPr marL="0" indent="0">
              <a:buNone/>
            </a:pPr>
            <a:endParaRPr lang="en-US" dirty="0" smtClean="0"/>
          </a:p>
          <a:p>
            <a:endParaRPr lang="en-US" sz="2600" dirty="0" smtClean="0"/>
          </a:p>
          <a:p>
            <a:pPr marL="0" indent="0">
              <a:buFont typeface="Arial" panose="020B0604020202020204" pitchFamily="34" charset="0"/>
              <a:buNone/>
            </a:pPr>
            <a:endParaRPr lang="en-US" dirty="0"/>
          </a:p>
        </p:txBody>
      </p:sp>
      <p:pic>
        <p:nvPicPr>
          <p:cNvPr id="4" name="Picture 3"/>
          <p:cNvPicPr>
            <a:picLocks noChangeAspect="1"/>
          </p:cNvPicPr>
          <p:nvPr/>
        </p:nvPicPr>
        <p:blipFill>
          <a:blip r:embed="rId3"/>
          <a:stretch>
            <a:fillRect/>
          </a:stretch>
        </p:blipFill>
        <p:spPr>
          <a:xfrm>
            <a:off x="466693" y="554685"/>
            <a:ext cx="5560034" cy="1176630"/>
          </a:xfrm>
          <a:prstGeom prst="rect">
            <a:avLst/>
          </a:prstGeom>
        </p:spPr>
      </p:pic>
      <p:pic>
        <p:nvPicPr>
          <p:cNvPr id="5" name="Picture 4"/>
          <p:cNvPicPr>
            <a:picLocks noChangeAspect="1"/>
          </p:cNvPicPr>
          <p:nvPr/>
        </p:nvPicPr>
        <p:blipFill>
          <a:blip r:embed="rId4"/>
          <a:stretch>
            <a:fillRect/>
          </a:stretch>
        </p:blipFill>
        <p:spPr>
          <a:xfrm>
            <a:off x="7633854" y="1861705"/>
            <a:ext cx="3810000" cy="2857500"/>
          </a:xfrm>
          <a:prstGeom prst="rect">
            <a:avLst/>
          </a:prstGeom>
        </p:spPr>
      </p:pic>
    </p:spTree>
    <p:extLst>
      <p:ext uri="{BB962C8B-B14F-4D97-AF65-F5344CB8AC3E}">
        <p14:creationId xmlns:p14="http://schemas.microsoft.com/office/powerpoint/2010/main" val="455912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4991" y="171673"/>
            <a:ext cx="2516209" cy="797941"/>
          </a:xfrm>
          <a:prstGeom prst="rect">
            <a:avLst/>
          </a:prstGeom>
        </p:spPr>
      </p:pic>
      <p:pic>
        <p:nvPicPr>
          <p:cNvPr id="3" name="Picture 2"/>
          <p:cNvPicPr>
            <a:picLocks noChangeAspect="1"/>
          </p:cNvPicPr>
          <p:nvPr/>
        </p:nvPicPr>
        <p:blipFill>
          <a:blip r:embed="rId4"/>
          <a:stretch>
            <a:fillRect/>
          </a:stretch>
        </p:blipFill>
        <p:spPr>
          <a:xfrm>
            <a:off x="5038861" y="969614"/>
            <a:ext cx="752339" cy="420632"/>
          </a:xfrm>
          <a:prstGeom prst="rect">
            <a:avLst/>
          </a:prstGeom>
        </p:spPr>
      </p:pic>
      <p:pic>
        <p:nvPicPr>
          <p:cNvPr id="4" name="Picture 3"/>
          <p:cNvPicPr>
            <a:picLocks noChangeAspect="1"/>
          </p:cNvPicPr>
          <p:nvPr/>
        </p:nvPicPr>
        <p:blipFill>
          <a:blip r:embed="rId5"/>
          <a:stretch>
            <a:fillRect/>
          </a:stretch>
        </p:blipFill>
        <p:spPr>
          <a:xfrm>
            <a:off x="3435366" y="1370587"/>
            <a:ext cx="4711668" cy="793935"/>
          </a:xfrm>
          <a:prstGeom prst="rect">
            <a:avLst/>
          </a:prstGeom>
        </p:spPr>
      </p:pic>
      <p:pic>
        <p:nvPicPr>
          <p:cNvPr id="15" name="Picture 14"/>
          <p:cNvPicPr>
            <a:picLocks noChangeAspect="1"/>
          </p:cNvPicPr>
          <p:nvPr/>
        </p:nvPicPr>
        <p:blipFill>
          <a:blip r:embed="rId6"/>
          <a:stretch>
            <a:fillRect/>
          </a:stretch>
        </p:blipFill>
        <p:spPr>
          <a:xfrm>
            <a:off x="6038680" y="4727254"/>
            <a:ext cx="2436762" cy="1353127"/>
          </a:xfrm>
          <a:prstGeom prst="rect">
            <a:avLst/>
          </a:prstGeom>
        </p:spPr>
      </p:pic>
      <p:pic>
        <p:nvPicPr>
          <p:cNvPr id="16" name="Picture 15"/>
          <p:cNvPicPr>
            <a:picLocks noChangeAspect="1"/>
          </p:cNvPicPr>
          <p:nvPr/>
        </p:nvPicPr>
        <p:blipFill>
          <a:blip r:embed="rId7"/>
          <a:stretch>
            <a:fillRect/>
          </a:stretch>
        </p:blipFill>
        <p:spPr>
          <a:xfrm>
            <a:off x="6747163" y="2164522"/>
            <a:ext cx="650938" cy="2562732"/>
          </a:xfrm>
          <a:prstGeom prst="rect">
            <a:avLst/>
          </a:prstGeom>
        </p:spPr>
      </p:pic>
    </p:spTree>
    <p:extLst>
      <p:ext uri="{BB962C8B-B14F-4D97-AF65-F5344CB8AC3E}">
        <p14:creationId xmlns:p14="http://schemas.microsoft.com/office/powerpoint/2010/main" val="277956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09599" y="1731315"/>
            <a:ext cx="5557405" cy="45887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 group of rodents is purchased from a reliable commercial vendor and brought into the animal facility for immediate terminal use.</a:t>
            </a:r>
            <a:endParaRPr lang="en-US" dirty="0"/>
          </a:p>
          <a:p>
            <a:endParaRPr lang="en-US" dirty="0" smtClean="0"/>
          </a:p>
          <a:p>
            <a:endParaRPr lang="en-US" sz="2600" dirty="0" smtClean="0"/>
          </a:p>
          <a:p>
            <a:pPr marL="0" indent="0">
              <a:buFont typeface="Arial" panose="020B0604020202020204" pitchFamily="34" charset="0"/>
              <a:buNone/>
            </a:pPr>
            <a:endParaRPr lang="en-US" dirty="0"/>
          </a:p>
        </p:txBody>
      </p:sp>
      <p:pic>
        <p:nvPicPr>
          <p:cNvPr id="3" name="Picture 2"/>
          <p:cNvPicPr>
            <a:picLocks noChangeAspect="1"/>
          </p:cNvPicPr>
          <p:nvPr/>
        </p:nvPicPr>
        <p:blipFill>
          <a:blip r:embed="rId3"/>
          <a:stretch>
            <a:fillRect/>
          </a:stretch>
        </p:blipFill>
        <p:spPr>
          <a:xfrm>
            <a:off x="466693" y="554685"/>
            <a:ext cx="5560034" cy="1176630"/>
          </a:xfrm>
          <a:prstGeom prst="rect">
            <a:avLst/>
          </a:prstGeom>
        </p:spPr>
      </p:pic>
      <p:pic>
        <p:nvPicPr>
          <p:cNvPr id="4" name="Picture 3"/>
          <p:cNvPicPr>
            <a:picLocks noChangeAspect="1"/>
          </p:cNvPicPr>
          <p:nvPr/>
        </p:nvPicPr>
        <p:blipFill>
          <a:blip r:embed="rId4"/>
          <a:stretch>
            <a:fillRect/>
          </a:stretch>
        </p:blipFill>
        <p:spPr>
          <a:xfrm>
            <a:off x="6167004" y="1731315"/>
            <a:ext cx="5276850" cy="3028950"/>
          </a:xfrm>
          <a:prstGeom prst="rect">
            <a:avLst/>
          </a:prstGeom>
        </p:spPr>
      </p:pic>
    </p:spTree>
    <p:extLst>
      <p:ext uri="{BB962C8B-B14F-4D97-AF65-F5344CB8AC3E}">
        <p14:creationId xmlns:p14="http://schemas.microsoft.com/office/powerpoint/2010/main" val="381017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a:xfrm>
            <a:off x="705464" y="1899367"/>
            <a:ext cx="10515600" cy="4351338"/>
          </a:xfrm>
        </p:spPr>
        <p:txBody>
          <a:bodyPr/>
          <a:lstStyle/>
          <a:p>
            <a:r>
              <a:rPr lang="en-US" sz="3200" dirty="0"/>
              <a:t>Define “departure” relative to the </a:t>
            </a:r>
            <a:r>
              <a:rPr lang="en-US" sz="3200" i="1" dirty="0"/>
              <a:t>Guide</a:t>
            </a:r>
            <a:r>
              <a:rPr lang="en-US" sz="3200" dirty="0"/>
              <a:t>.</a:t>
            </a:r>
          </a:p>
          <a:p>
            <a:r>
              <a:rPr lang="en-US" sz="3200" dirty="0"/>
              <a:t>Compare the terms “must” vs “should” vs “may.”</a:t>
            </a:r>
          </a:p>
          <a:p>
            <a:r>
              <a:rPr lang="en-US" sz="3200" dirty="0"/>
              <a:t>Differentiate between departures and noncompliance.</a:t>
            </a:r>
          </a:p>
          <a:p>
            <a:r>
              <a:rPr lang="en-US" sz="3200" dirty="0"/>
              <a:t>Use published guidance on departures correctly.</a:t>
            </a:r>
          </a:p>
          <a:p>
            <a:r>
              <a:rPr lang="en-US" sz="3200" dirty="0"/>
              <a:t>Determine when departures need to be reported in the semi-annual report and/or tracked.</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99432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09599" y="1731315"/>
            <a:ext cx="5557405" cy="458878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Rodents </a:t>
            </a:r>
            <a:r>
              <a:rPr lang="en-US" dirty="0" smtClean="0"/>
              <a:t>may not </a:t>
            </a:r>
            <a:r>
              <a:rPr lang="en-US" dirty="0"/>
              <a:t>require quarantine if data from the vendor or provider are </a:t>
            </a:r>
            <a:r>
              <a:rPr lang="en-US" dirty="0" smtClean="0"/>
              <a:t>sufficiently current</a:t>
            </a:r>
            <a:r>
              <a:rPr lang="en-US" dirty="0"/>
              <a:t>, complete, and reliable to define the health status of the </a:t>
            </a:r>
            <a:r>
              <a:rPr lang="en-US" dirty="0" smtClean="0"/>
              <a:t>incoming animals </a:t>
            </a:r>
            <a:r>
              <a:rPr lang="en-US" dirty="0"/>
              <a:t>and if the potential for exposure to pathogens during transit is considered [Guide, page </a:t>
            </a:r>
            <a:r>
              <a:rPr lang="en-US" dirty="0" smtClean="0"/>
              <a:t>110]</a:t>
            </a:r>
            <a:endParaRPr lang="en-US" dirty="0"/>
          </a:p>
          <a:p>
            <a:endParaRPr lang="en-US" sz="2600" dirty="0" smtClean="0"/>
          </a:p>
          <a:p>
            <a:pPr marL="0" indent="0">
              <a:buFont typeface="Arial" panose="020B0604020202020204" pitchFamily="34" charset="0"/>
              <a:buNone/>
            </a:pPr>
            <a:endParaRPr lang="en-US" dirty="0"/>
          </a:p>
        </p:txBody>
      </p:sp>
      <p:pic>
        <p:nvPicPr>
          <p:cNvPr id="3" name="Picture 2"/>
          <p:cNvPicPr>
            <a:picLocks noChangeAspect="1"/>
          </p:cNvPicPr>
          <p:nvPr/>
        </p:nvPicPr>
        <p:blipFill>
          <a:blip r:embed="rId3"/>
          <a:stretch>
            <a:fillRect/>
          </a:stretch>
        </p:blipFill>
        <p:spPr>
          <a:xfrm>
            <a:off x="466693" y="554685"/>
            <a:ext cx="5560034" cy="1176630"/>
          </a:xfrm>
          <a:prstGeom prst="rect">
            <a:avLst/>
          </a:prstGeom>
        </p:spPr>
      </p:pic>
      <p:pic>
        <p:nvPicPr>
          <p:cNvPr id="4" name="Picture 3"/>
          <p:cNvPicPr>
            <a:picLocks noChangeAspect="1"/>
          </p:cNvPicPr>
          <p:nvPr/>
        </p:nvPicPr>
        <p:blipFill>
          <a:blip r:embed="rId4"/>
          <a:stretch>
            <a:fillRect/>
          </a:stretch>
        </p:blipFill>
        <p:spPr>
          <a:xfrm>
            <a:off x="6167004" y="1872962"/>
            <a:ext cx="5276850" cy="3028950"/>
          </a:xfrm>
          <a:prstGeom prst="rect">
            <a:avLst/>
          </a:prstGeom>
        </p:spPr>
      </p:pic>
    </p:spTree>
    <p:extLst>
      <p:ext uri="{BB962C8B-B14F-4D97-AF65-F5344CB8AC3E}">
        <p14:creationId xmlns:p14="http://schemas.microsoft.com/office/powerpoint/2010/main" val="1532178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09599" y="1731315"/>
            <a:ext cx="5557405" cy="45887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600" dirty="0" smtClean="0"/>
          </a:p>
          <a:p>
            <a:pPr marL="0" indent="0">
              <a:buFont typeface="Arial" panose="020B0604020202020204" pitchFamily="34" charset="0"/>
              <a:buNone/>
            </a:pPr>
            <a:endParaRPr lang="en-US" dirty="0"/>
          </a:p>
        </p:txBody>
      </p:sp>
      <p:pic>
        <p:nvPicPr>
          <p:cNvPr id="3" name="Picture 2"/>
          <p:cNvPicPr>
            <a:picLocks noChangeAspect="1"/>
          </p:cNvPicPr>
          <p:nvPr/>
        </p:nvPicPr>
        <p:blipFill>
          <a:blip r:embed="rId3"/>
          <a:stretch>
            <a:fillRect/>
          </a:stretch>
        </p:blipFill>
        <p:spPr>
          <a:xfrm>
            <a:off x="466693" y="554685"/>
            <a:ext cx="5560034" cy="1176630"/>
          </a:xfrm>
          <a:prstGeom prst="rect">
            <a:avLst/>
          </a:prstGeom>
        </p:spPr>
      </p:pic>
      <p:pic>
        <p:nvPicPr>
          <p:cNvPr id="4" name="Picture 3"/>
          <p:cNvPicPr>
            <a:picLocks noChangeAspect="1"/>
          </p:cNvPicPr>
          <p:nvPr/>
        </p:nvPicPr>
        <p:blipFill>
          <a:blip r:embed="rId4"/>
          <a:stretch>
            <a:fillRect/>
          </a:stretch>
        </p:blipFill>
        <p:spPr>
          <a:xfrm>
            <a:off x="6167004" y="1872962"/>
            <a:ext cx="5276850" cy="3028950"/>
          </a:xfrm>
          <a:prstGeom prst="rect">
            <a:avLst/>
          </a:prstGeom>
        </p:spPr>
      </p:pic>
      <p:sp>
        <p:nvSpPr>
          <p:cNvPr id="5" name="Rectangle 4"/>
          <p:cNvSpPr/>
          <p:nvPr/>
        </p:nvSpPr>
        <p:spPr>
          <a:xfrm>
            <a:off x="198710" y="2759573"/>
            <a:ext cx="6096000" cy="1255728"/>
          </a:xfrm>
          <a:prstGeom prst="rect">
            <a:avLst/>
          </a:prstGeom>
        </p:spPr>
        <p:txBody>
          <a:bodyPr>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US" sz="2800" b="0" i="1" u="none" strike="noStrike" kern="0" cap="none" spc="0" normalizeH="0" baseline="0" noProof="0" dirty="0" smtClean="0">
                <a:ln>
                  <a:noFill/>
                </a:ln>
                <a:solidFill>
                  <a:srgbClr val="5B9BD5">
                    <a:lumMod val="50000"/>
                  </a:srgbClr>
                </a:solidFill>
                <a:effectLst/>
                <a:uLnTx/>
                <a:uFillTx/>
              </a:rPr>
              <a:t>Classify the action taken by the IACUC, and describe the committee’s oversight responsibilities relative to this study.</a:t>
            </a:r>
            <a:endParaRPr kumimoji="0" lang="en-US" sz="2800" b="0" i="1" u="none" strike="noStrike" kern="0" cap="none" spc="0" normalizeH="0" baseline="0" noProof="0" dirty="0">
              <a:ln>
                <a:noFill/>
              </a:ln>
              <a:solidFill>
                <a:srgbClr val="5B9BD5">
                  <a:lumMod val="50000"/>
                </a:srgbClr>
              </a:solidFill>
              <a:effectLst/>
              <a:uLnTx/>
              <a:uFillTx/>
            </a:endParaRPr>
          </a:p>
        </p:txBody>
      </p:sp>
    </p:spTree>
    <p:extLst>
      <p:ext uri="{BB962C8B-B14F-4D97-AF65-F5344CB8AC3E}">
        <p14:creationId xmlns:p14="http://schemas.microsoft.com/office/powerpoint/2010/main" val="715586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152582" y="3885859"/>
            <a:ext cx="2436762" cy="1353127"/>
          </a:xfrm>
          <a:prstGeom prst="rect">
            <a:avLst/>
          </a:prstGeom>
        </p:spPr>
      </p:pic>
      <p:pic>
        <p:nvPicPr>
          <p:cNvPr id="16" name="Picture 15"/>
          <p:cNvPicPr>
            <a:picLocks noChangeAspect="1"/>
          </p:cNvPicPr>
          <p:nvPr/>
        </p:nvPicPr>
        <p:blipFill>
          <a:blip r:embed="rId4"/>
          <a:stretch>
            <a:fillRect/>
          </a:stretch>
        </p:blipFill>
        <p:spPr>
          <a:xfrm>
            <a:off x="6045494" y="1323127"/>
            <a:ext cx="650938" cy="2562732"/>
          </a:xfrm>
          <a:prstGeom prst="rect">
            <a:avLst/>
          </a:prstGeom>
        </p:spPr>
      </p:pic>
      <p:pic>
        <p:nvPicPr>
          <p:cNvPr id="5" name="Picture 4"/>
          <p:cNvPicPr>
            <a:picLocks noChangeAspect="1"/>
          </p:cNvPicPr>
          <p:nvPr/>
        </p:nvPicPr>
        <p:blipFill>
          <a:blip r:embed="rId5"/>
          <a:stretch>
            <a:fillRect/>
          </a:stretch>
        </p:blipFill>
        <p:spPr>
          <a:xfrm>
            <a:off x="4959927" y="443185"/>
            <a:ext cx="2722866" cy="879942"/>
          </a:xfrm>
          <a:prstGeom prst="rect">
            <a:avLst/>
          </a:prstGeom>
        </p:spPr>
      </p:pic>
    </p:spTree>
    <p:extLst>
      <p:ext uri="{BB962C8B-B14F-4D97-AF65-F5344CB8AC3E}">
        <p14:creationId xmlns:p14="http://schemas.microsoft.com/office/powerpoint/2010/main" val="18606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Tracking Departures</a:t>
            </a:r>
          </a:p>
        </p:txBody>
      </p:sp>
      <p:sp>
        <p:nvSpPr>
          <p:cNvPr id="4" name="Content Placeholder 3"/>
          <p:cNvSpPr>
            <a:spLocks noGrp="1"/>
          </p:cNvSpPr>
          <p:nvPr>
            <p:ph idx="1"/>
          </p:nvPr>
        </p:nvSpPr>
        <p:spPr/>
        <p:txBody>
          <a:bodyPr/>
          <a:lstStyle/>
          <a:p>
            <a:r>
              <a:rPr lang="en-US" dirty="0"/>
              <a:t>The first time the IACUC approves a departure, it must be reported in the next semi-annual to the IO.  </a:t>
            </a:r>
          </a:p>
          <a:p>
            <a:endParaRPr lang="en-US" sz="900" dirty="0"/>
          </a:p>
          <a:p>
            <a:r>
              <a:rPr lang="en-US" dirty="0"/>
              <a:t>A record must be maintained as long as the departure is active and approved.</a:t>
            </a:r>
          </a:p>
          <a:p>
            <a:endParaRPr lang="en-US" sz="800" dirty="0"/>
          </a:p>
          <a:p>
            <a:r>
              <a:rPr lang="en-US" dirty="0"/>
              <a:t>The IACUC may determine how best to maintain and update records of approved departures. </a:t>
            </a:r>
          </a:p>
        </p:txBody>
      </p:sp>
    </p:spTree>
    <p:extLst>
      <p:ext uri="{BB962C8B-B14F-4D97-AF65-F5344CB8AC3E}">
        <p14:creationId xmlns:p14="http://schemas.microsoft.com/office/powerpoint/2010/main" val="3665447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339"/>
            <a:ext cx="12192000" cy="1890712"/>
          </a:xfrm>
        </p:spPr>
        <p:txBody>
          <a:bodyPr/>
          <a:lstStyle/>
          <a:p>
            <a:pPr algn="ctr"/>
            <a:r>
              <a:rPr lang="en-US" b="1" dirty="0"/>
              <a:t>What options do you use to track departures?</a:t>
            </a:r>
          </a:p>
        </p:txBody>
      </p:sp>
      <p:sp>
        <p:nvSpPr>
          <p:cNvPr id="3" name="Text Placeholder 2"/>
          <p:cNvSpPr>
            <a:spLocks noGrp="1"/>
          </p:cNvSpPr>
          <p:nvPr>
            <p:ph type="body" idx="1"/>
          </p:nvPr>
        </p:nvSpPr>
        <p:spPr>
          <a:xfrm>
            <a:off x="831850" y="3903663"/>
            <a:ext cx="10515600" cy="1500187"/>
          </a:xfrm>
        </p:spPr>
        <p:txBody>
          <a:bodyPr>
            <a:normAutofit/>
          </a:bodyPr>
          <a:lstStyle/>
          <a:p>
            <a:r>
              <a:rPr lang="en-US" sz="6000" b="1" dirty="0">
                <a:solidFill>
                  <a:schemeClr val="tx1"/>
                </a:solidFill>
                <a:latin typeface="+mj-lt"/>
              </a:rPr>
              <a:t>What other options are available?</a:t>
            </a:r>
          </a:p>
        </p:txBody>
      </p:sp>
    </p:spTree>
    <p:extLst>
      <p:ext uri="{BB962C8B-B14F-4D97-AF65-F5344CB8AC3E}">
        <p14:creationId xmlns:p14="http://schemas.microsoft.com/office/powerpoint/2010/main" val="199332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1" nodeType="clickEffect">
                                  <p:stCondLst>
                                    <p:cond delay="0"/>
                                  </p:stCondLst>
                                  <p:childTnLst>
                                    <p:animEffect transition="out" filter="fade">
                                      <p:cBhvr>
                                        <p:cTn id="12" dur="500" tmFilter="0, 0; .2, .5; .8, .5; 1, 0"/>
                                        <p:tgtEl>
                                          <p:spTgt spid="3">
                                            <p:txEl>
                                              <p:pRg st="0" end="0"/>
                                            </p:txEl>
                                          </p:spTgt>
                                        </p:tgtEl>
                                      </p:cBhvr>
                                    </p:animEffect>
                                    <p:animScale>
                                      <p:cBhvr>
                                        <p:cTn id="13"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Recap of the Learning Objectives</a:t>
            </a:r>
          </a:p>
        </p:txBody>
      </p:sp>
      <p:sp>
        <p:nvSpPr>
          <p:cNvPr id="3" name="Content Placeholder 2"/>
          <p:cNvSpPr>
            <a:spLocks noGrp="1"/>
          </p:cNvSpPr>
          <p:nvPr>
            <p:ph idx="1"/>
          </p:nvPr>
        </p:nvSpPr>
        <p:spPr>
          <a:xfrm>
            <a:off x="705464" y="1899367"/>
            <a:ext cx="10515600" cy="4351338"/>
          </a:xfrm>
        </p:spPr>
        <p:txBody>
          <a:bodyPr/>
          <a:lstStyle/>
          <a:p>
            <a:r>
              <a:rPr lang="en-US" sz="3200" dirty="0"/>
              <a:t>Define “departure” relative to the </a:t>
            </a:r>
            <a:r>
              <a:rPr lang="en-US" sz="3200" i="1" dirty="0"/>
              <a:t>Guide</a:t>
            </a:r>
            <a:r>
              <a:rPr lang="en-US" sz="3200" dirty="0"/>
              <a:t>.</a:t>
            </a:r>
          </a:p>
          <a:p>
            <a:r>
              <a:rPr lang="en-US" sz="3200" dirty="0"/>
              <a:t>Compare the terms “must” vs “should” vs “may.”</a:t>
            </a:r>
          </a:p>
          <a:p>
            <a:r>
              <a:rPr lang="en-US" sz="3200" dirty="0"/>
              <a:t>Differentiate between departures and noncompliance.</a:t>
            </a:r>
          </a:p>
          <a:p>
            <a:r>
              <a:rPr lang="en-US" sz="3200" dirty="0"/>
              <a:t>Use published guidance on departures correctly.</a:t>
            </a:r>
          </a:p>
          <a:p>
            <a:r>
              <a:rPr lang="en-US" sz="3200" dirty="0"/>
              <a:t>Determine when departures need to be reported in the semi-annual report and/or tracked.</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868774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Summative Assessment</a:t>
            </a:r>
          </a:p>
        </p:txBody>
      </p:sp>
      <p:sp>
        <p:nvSpPr>
          <p:cNvPr id="3" name="Content Placeholder 2"/>
          <p:cNvSpPr>
            <a:spLocks noGrp="1"/>
          </p:cNvSpPr>
          <p:nvPr>
            <p:ph idx="1"/>
          </p:nvPr>
        </p:nvSpPr>
        <p:spPr>
          <a:xfrm>
            <a:off x="705464" y="1453243"/>
            <a:ext cx="10515600" cy="4797462"/>
          </a:xfrm>
        </p:spPr>
        <p:txBody>
          <a:bodyPr>
            <a:normAutofit fontScale="92500"/>
          </a:bodyPr>
          <a:lstStyle/>
          <a:p>
            <a:r>
              <a:rPr lang="en-US" dirty="0"/>
              <a:t>Define “departure” relative to the </a:t>
            </a:r>
            <a:r>
              <a:rPr lang="en-US" i="1" dirty="0"/>
              <a:t>Guide</a:t>
            </a:r>
            <a:r>
              <a:rPr lang="en-US" dirty="0"/>
              <a:t>.</a:t>
            </a:r>
          </a:p>
          <a:p>
            <a:endParaRPr lang="en-US" sz="800" dirty="0"/>
          </a:p>
          <a:p>
            <a:r>
              <a:rPr lang="en-US" dirty="0"/>
              <a:t>Analyze the flow chart to identify:  </a:t>
            </a:r>
          </a:p>
          <a:p>
            <a:pPr lvl="1"/>
            <a:r>
              <a:rPr lang="en-US" dirty="0"/>
              <a:t>Three possible conditions for a “must” to be a departure. </a:t>
            </a:r>
          </a:p>
          <a:p>
            <a:pPr lvl="1"/>
            <a:r>
              <a:rPr lang="en-US" dirty="0"/>
              <a:t>Two possible conditions that prevent a “should” from becoming a departure.</a:t>
            </a:r>
          </a:p>
          <a:p>
            <a:pPr lvl="1"/>
            <a:r>
              <a:rPr lang="en-US" dirty="0"/>
              <a:t>Possible condition(s) for a “may” to be a departure.</a:t>
            </a:r>
          </a:p>
          <a:p>
            <a:pPr lvl="1"/>
            <a:endParaRPr lang="en-US" sz="800" dirty="0"/>
          </a:p>
          <a:p>
            <a:r>
              <a:rPr lang="en-US" dirty="0"/>
              <a:t>Explain when failure to follow a must, should, or may becomes a deficiency.</a:t>
            </a:r>
          </a:p>
          <a:p>
            <a:endParaRPr lang="en-US" sz="900" dirty="0"/>
          </a:p>
          <a:p>
            <a:r>
              <a:rPr lang="en-US" dirty="0"/>
              <a:t>Describe when it is necessary to report departures in the semi-annual report to the IO. </a:t>
            </a:r>
          </a:p>
          <a:p>
            <a:endParaRPr lang="en-US" sz="900" dirty="0"/>
          </a:p>
          <a:p>
            <a:r>
              <a:rPr lang="en-US" dirty="0"/>
              <a:t>Identify three methods of tracking departures.</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30470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613" y="217714"/>
            <a:ext cx="8601915" cy="6487885"/>
          </a:xfrm>
          <a:prstGeom prst="rect">
            <a:avLst/>
          </a:prstGeom>
        </p:spPr>
      </p:pic>
    </p:spTree>
    <p:extLst>
      <p:ext uri="{BB962C8B-B14F-4D97-AF65-F5344CB8AC3E}">
        <p14:creationId xmlns:p14="http://schemas.microsoft.com/office/powerpoint/2010/main" val="893439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599518"/>
          </a:xfrm>
        </p:spPr>
        <p:txBody>
          <a:bodyPr/>
          <a:lstStyle/>
          <a:p>
            <a:pPr algn="ctr"/>
            <a:r>
              <a:rPr lang="en-US" b="1" dirty="0"/>
              <a:t>What is a departure?</a:t>
            </a:r>
          </a:p>
        </p:txBody>
      </p:sp>
      <p:sp>
        <p:nvSpPr>
          <p:cNvPr id="3" name="Text Placeholder 2"/>
          <p:cNvSpPr>
            <a:spLocks noGrp="1"/>
          </p:cNvSpPr>
          <p:nvPr>
            <p:ph type="body" idx="1"/>
          </p:nvPr>
        </p:nvSpPr>
        <p:spPr>
          <a:xfrm>
            <a:off x="0" y="3962401"/>
            <a:ext cx="12192000" cy="1452336"/>
          </a:xfrm>
        </p:spPr>
        <p:txBody>
          <a:bodyPr>
            <a:normAutofit/>
          </a:bodyPr>
          <a:lstStyle/>
          <a:p>
            <a:pPr algn="ctr"/>
            <a:r>
              <a:rPr lang="en-US" sz="3600" dirty="0">
                <a:solidFill>
                  <a:schemeClr val="accent1">
                    <a:lumMod val="50000"/>
                  </a:schemeClr>
                </a:solidFill>
              </a:rPr>
              <a:t>Shout out a few words that come to mind </a:t>
            </a:r>
          </a:p>
          <a:p>
            <a:pPr algn="ctr"/>
            <a:r>
              <a:rPr lang="en-US" sz="3600" dirty="0">
                <a:solidFill>
                  <a:schemeClr val="accent1">
                    <a:lumMod val="50000"/>
                  </a:schemeClr>
                </a:solidFill>
              </a:rPr>
              <a:t>when you hear the word “departure.”</a:t>
            </a:r>
          </a:p>
        </p:txBody>
      </p:sp>
    </p:spTree>
    <p:extLst>
      <p:ext uri="{BB962C8B-B14F-4D97-AF65-F5344CB8AC3E}">
        <p14:creationId xmlns:p14="http://schemas.microsoft.com/office/powerpoint/2010/main" val="372680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0"/>
            <a:ext cx="10515600" cy="4378036"/>
          </a:xfrm>
        </p:spPr>
        <p:txBody>
          <a:bodyPr>
            <a:normAutofit/>
          </a:bodyPr>
          <a:lstStyle/>
          <a:p>
            <a:r>
              <a:rPr lang="en-US" sz="3600" b="1" dirty="0">
                <a:latin typeface="+mn-lt"/>
              </a:rPr>
              <a:t>As you can see, there are a lot of differences in the level of understanding when we talk about departures.  This is the reason we </a:t>
            </a:r>
            <a:r>
              <a:rPr lang="en-US" sz="3600" b="1" dirty="0" smtClean="0">
                <a:latin typeface="+mn-lt"/>
              </a:rPr>
              <a:t>are discussing this </a:t>
            </a:r>
            <a:r>
              <a:rPr lang="en-US" sz="3600" b="1" dirty="0">
                <a:latin typeface="+mn-lt"/>
              </a:rPr>
              <a:t>topic.</a:t>
            </a:r>
            <a:r>
              <a:rPr lang="en-US" b="1" dirty="0">
                <a:latin typeface="+mn-lt"/>
              </a:rPr>
              <a:t/>
            </a:r>
            <a:br>
              <a:rPr lang="en-US" b="1" dirty="0">
                <a:latin typeface="+mn-lt"/>
              </a:rPr>
            </a:br>
            <a:endParaRPr lang="en-US" b="1" dirty="0">
              <a:latin typeface="+mn-lt"/>
            </a:endParaRPr>
          </a:p>
        </p:txBody>
      </p:sp>
    </p:spTree>
    <p:extLst>
      <p:ext uri="{BB962C8B-B14F-4D97-AF65-F5344CB8AC3E}">
        <p14:creationId xmlns:p14="http://schemas.microsoft.com/office/powerpoint/2010/main" val="3267934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Departure</a:t>
            </a:r>
          </a:p>
        </p:txBody>
      </p:sp>
      <p:sp>
        <p:nvSpPr>
          <p:cNvPr id="3" name="Content Placeholder 2"/>
          <p:cNvSpPr>
            <a:spLocks noGrp="1"/>
          </p:cNvSpPr>
          <p:nvPr>
            <p:ph idx="1"/>
          </p:nvPr>
        </p:nvSpPr>
        <p:spPr/>
        <p:txBody>
          <a:bodyPr/>
          <a:lstStyle/>
          <a:p>
            <a:pPr marL="0" indent="0">
              <a:buNone/>
            </a:pPr>
            <a:r>
              <a:rPr lang="en-US" sz="3600" dirty="0"/>
              <a:t>Departure was defined in an OLAW online seminar titled “Departures from the </a:t>
            </a:r>
            <a:r>
              <a:rPr lang="en-US" sz="3600" i="1" dirty="0"/>
              <a:t>Guide</a:t>
            </a:r>
            <a:r>
              <a:rPr lang="en-US" sz="3600" dirty="0"/>
              <a:t>,” presented on October 4, 2012, as:</a:t>
            </a:r>
            <a:br>
              <a:rPr lang="en-US" sz="3600" dirty="0"/>
            </a:br>
            <a:endParaRPr lang="en-US" sz="3600" dirty="0"/>
          </a:p>
          <a:p>
            <a:pPr marL="0" indent="0">
              <a:buNone/>
            </a:pPr>
            <a:r>
              <a:rPr lang="en-US" sz="3600" i="1" dirty="0"/>
              <a:t>A variation from the standards of the Guide that must be reported in the semi-annual report to the Institutional Official.</a:t>
            </a:r>
          </a:p>
          <a:p>
            <a:endParaRPr lang="en-US" dirty="0"/>
          </a:p>
        </p:txBody>
      </p:sp>
    </p:spTree>
    <p:extLst>
      <p:ext uri="{BB962C8B-B14F-4D97-AF65-F5344CB8AC3E}">
        <p14:creationId xmlns:p14="http://schemas.microsoft.com/office/powerpoint/2010/main" val="2495587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9999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350" y="432816"/>
            <a:ext cx="5829300" cy="5992368"/>
          </a:xfrm>
          <a:prstGeom prst="rect">
            <a:avLst/>
          </a:prstGeom>
        </p:spPr>
      </p:pic>
    </p:spTree>
    <p:extLst>
      <p:ext uri="{BB962C8B-B14F-4D97-AF65-F5344CB8AC3E}">
        <p14:creationId xmlns:p14="http://schemas.microsoft.com/office/powerpoint/2010/main" val="1073907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4397</Words>
  <Application>Microsoft Office PowerPoint</Application>
  <PresentationFormat>Custom</PresentationFormat>
  <Paragraphs>403</Paragraphs>
  <Slides>47</Slides>
  <Notes>47</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1_Office Theme</vt:lpstr>
      <vt:lpstr>Departures from the Guide or “Witch” Departure are We Talking About?</vt:lpstr>
      <vt:lpstr>Intended Audience:</vt:lpstr>
      <vt:lpstr>Learning Goals</vt:lpstr>
      <vt:lpstr>Learning Objectives</vt:lpstr>
      <vt:lpstr>What is a departure?</vt:lpstr>
      <vt:lpstr>As you can see, there are a lot of differences in the level of understanding when we talk about departures.  This is the reason we are discussing this topic. </vt:lpstr>
      <vt:lpstr>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Pair, and Share </vt:lpstr>
      <vt:lpstr>Think, Pair, and Share </vt:lpstr>
      <vt:lpstr>Think, Pair, and Share </vt:lpstr>
      <vt:lpstr>PowerPoint Presentation</vt:lpstr>
      <vt:lpstr>Text Polling</vt:lpstr>
      <vt:lpstr>Text Polling</vt:lpstr>
      <vt:lpstr>Is this a departure from the Guide?</vt:lpstr>
      <vt:lpstr>PowerPoint Presentation</vt:lpstr>
      <vt:lpstr>Think, Pair, and Share </vt:lpstr>
      <vt:lpstr>Think, Pair, and Share </vt:lpstr>
      <vt:lpstr>Think, Pair, and Share </vt:lpstr>
      <vt:lpstr>PowerPoint Presentation</vt:lpstr>
      <vt:lpstr>Text Polling</vt:lpstr>
      <vt:lpstr>Text Polling</vt:lpstr>
      <vt:lpstr>Text Polling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Tracking Departures</vt:lpstr>
      <vt:lpstr>What options do you use to track departures?</vt:lpstr>
      <vt:lpstr>A Recap of the Learning Objectives</vt:lpstr>
      <vt:lpstr>Summative Assessment</vt:lpstr>
      <vt:lpstr>PowerPoint Presentation</vt:lpstr>
    </vt:vector>
  </TitlesOfParts>
  <Company>USDA-ARS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Departures</dc:title>
  <dc:creator>Harper, Susan - ARS</dc:creator>
  <cp:lastModifiedBy>Maeve Luthin</cp:lastModifiedBy>
  <cp:revision>199</cp:revision>
  <dcterms:created xsi:type="dcterms:W3CDTF">2016-08-11T20:09:27Z</dcterms:created>
  <dcterms:modified xsi:type="dcterms:W3CDTF">2016-12-29T21:56:46Z</dcterms:modified>
</cp:coreProperties>
</file>