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tags/tag23.xml" ContentType="application/vnd.openxmlformats-officedocument.presentationml.tags+xml"/>
  <Override PartName="/ppt/notesSlides/notesSlide24.xml" ContentType="application/vnd.openxmlformats-officedocument.presentationml.notesSlide+xml"/>
  <Override PartName="/ppt/tags/tag24.xml" ContentType="application/vnd.openxmlformats-officedocument.presentationml.tags+xml"/>
  <Override PartName="/ppt/notesSlides/notesSlide25.xml" ContentType="application/vnd.openxmlformats-officedocument.presentationml.notesSlide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32"/>
  </p:notesMasterIdLst>
  <p:sldIdLst>
    <p:sldId id="256" r:id="rId2"/>
    <p:sldId id="257" r:id="rId3"/>
    <p:sldId id="276" r:id="rId4"/>
    <p:sldId id="258" r:id="rId5"/>
    <p:sldId id="259" r:id="rId6"/>
    <p:sldId id="260" r:id="rId7"/>
    <p:sldId id="277" r:id="rId8"/>
    <p:sldId id="263" r:id="rId9"/>
    <p:sldId id="271" r:id="rId10"/>
    <p:sldId id="278" r:id="rId11"/>
    <p:sldId id="272" r:id="rId12"/>
    <p:sldId id="262" r:id="rId13"/>
    <p:sldId id="261" r:id="rId14"/>
    <p:sldId id="279" r:id="rId15"/>
    <p:sldId id="268" r:id="rId16"/>
    <p:sldId id="280" r:id="rId17"/>
    <p:sldId id="281" r:id="rId18"/>
    <p:sldId id="267" r:id="rId19"/>
    <p:sldId id="282" r:id="rId20"/>
    <p:sldId id="283" r:id="rId21"/>
    <p:sldId id="284" r:id="rId22"/>
    <p:sldId id="285" r:id="rId23"/>
    <p:sldId id="286" r:id="rId24"/>
    <p:sldId id="265" r:id="rId25"/>
    <p:sldId id="264" r:id="rId26"/>
    <p:sldId id="269" r:id="rId27"/>
    <p:sldId id="273" r:id="rId28"/>
    <p:sldId id="275" r:id="rId29"/>
    <p:sldId id="274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58" autoAdjust="0"/>
  </p:normalViewPr>
  <p:slideViewPr>
    <p:cSldViewPr snapToGrid="0">
      <p:cViewPr>
        <p:scale>
          <a:sx n="114" d="100"/>
          <a:sy n="114" d="100"/>
        </p:scale>
        <p:origin x="-144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F906-D6C5-412C-B482-67B3BE1891F5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380EE-7BE2-4462-B1F0-B4B95AD4E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59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3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53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02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8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8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06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4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9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8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0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8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5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11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5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183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552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24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9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83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508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0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33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Come</a:t>
            </a:r>
            <a:r>
              <a:rPr lang="en-US" baseline="0" dirty="0"/>
              <a:t> back-why is this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3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5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96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49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380EE-7BE2-4462-B1F0-B4B95AD4E7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5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160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221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93287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403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52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1927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1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6764DA5-CD3D-4590-A511-FCD3BC7A793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3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5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2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3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5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7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1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2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olaw/departure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Departures from the </a:t>
            </a:r>
            <a:r>
              <a:rPr lang="en-US" sz="3600" i="1" dirty="0">
                <a:latin typeface="Arial Black" panose="020B0A04020102020204" pitchFamily="34" charset="0"/>
              </a:rPr>
              <a:t>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1027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Elizabeth </a:t>
            </a:r>
            <a:r>
              <a:rPr lang="en-US" dirty="0" err="1"/>
              <a:t>Dodemaide</a:t>
            </a:r>
            <a:r>
              <a:rPr lang="en-US" dirty="0"/>
              <a:t>, Rutgers University</a:t>
            </a:r>
          </a:p>
          <a:p>
            <a:pPr algn="l"/>
            <a:r>
              <a:rPr lang="en-US" dirty="0"/>
              <a:t>Jo Ann Henry, NYU School of Medicine</a:t>
            </a:r>
          </a:p>
          <a:p>
            <a:pPr algn="l"/>
            <a:r>
              <a:rPr lang="en-US" dirty="0"/>
              <a:t>Alison D. Pohl, UConn Health</a:t>
            </a:r>
          </a:p>
          <a:p>
            <a:pPr algn="l"/>
            <a:r>
              <a:rPr lang="en-US" dirty="0"/>
              <a:t>Claudia Swanson, Yale University</a:t>
            </a:r>
          </a:p>
          <a:p>
            <a:pPr algn="l"/>
            <a:r>
              <a:rPr lang="en-US" dirty="0"/>
              <a:t>Sandra Wilkins,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89261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3189939"/>
            <a:ext cx="9613861" cy="2746250"/>
          </a:xfrm>
        </p:spPr>
        <p:txBody>
          <a:bodyPr/>
          <a:lstStyle/>
          <a:p>
            <a:r>
              <a:rPr lang="en-US" dirty="0"/>
              <a:t>As IACUC members, you need to recognize potential departures when reviewing protocols or the animal care and use program e.g. when inspecting animal facilities and labs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important to realize that something may or may not be a departure from the </a:t>
            </a:r>
            <a:r>
              <a:rPr lang="en-US" i="1" dirty="0"/>
              <a:t>Guide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55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DEPARTURE?  Single Housing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0322" y="2336873"/>
            <a:ext cx="4553036" cy="3599316"/>
          </a:xfrm>
        </p:spPr>
        <p:txBody>
          <a:bodyPr/>
          <a:lstStyle/>
          <a:p>
            <a:r>
              <a:rPr lang="en-US" dirty="0"/>
              <a:t>What if this is an adult breeding male?</a:t>
            </a:r>
          </a:p>
          <a:p>
            <a:r>
              <a:rPr lang="en-US" dirty="0"/>
              <a:t>What if this is 1 of 4 littermates all of the same sex?</a:t>
            </a:r>
          </a:p>
          <a:p>
            <a:r>
              <a:rPr lang="en-US" dirty="0"/>
              <a:t>What if it is the last experimental mouse in the cage?</a:t>
            </a:r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072" y="2470493"/>
            <a:ext cx="44323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791196"/>
            <a:ext cx="9613861" cy="2658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To do this exercise, get our your copy of the </a:t>
            </a:r>
            <a:r>
              <a:rPr lang="en-US" sz="3200" i="1" dirty="0"/>
              <a:t>Guide</a:t>
            </a:r>
          </a:p>
          <a:p>
            <a:r>
              <a:rPr lang="en-US" sz="3200" dirty="0"/>
              <a:t>In your group, identify 5 potential departures from the </a:t>
            </a:r>
            <a:r>
              <a:rPr lang="en-US" sz="3200" i="1" dirty="0"/>
              <a:t>Guide</a:t>
            </a:r>
            <a:r>
              <a:rPr lang="en-US" sz="3200" dirty="0"/>
              <a:t>  (2 minutes)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9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102698" cy="359931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200" dirty="0"/>
              <a:t>Each group is assigned 1 departure (3 minutes)</a:t>
            </a:r>
          </a:p>
          <a:p>
            <a:endParaRPr lang="en-US" sz="3200" dirty="0"/>
          </a:p>
          <a:p>
            <a:r>
              <a:rPr lang="en-US" sz="3200" dirty="0"/>
              <a:t>Develop a scenario in which your departure would be:</a:t>
            </a:r>
          </a:p>
          <a:p>
            <a:endParaRPr lang="en-US" sz="3200" dirty="0"/>
          </a:p>
          <a:p>
            <a:pPr lvl="2"/>
            <a:r>
              <a:rPr lang="en-US" sz="3000" dirty="0"/>
              <a:t>Perceived departure</a:t>
            </a:r>
          </a:p>
          <a:p>
            <a:pPr lvl="2"/>
            <a:r>
              <a:rPr lang="en-US" sz="3000" dirty="0"/>
              <a:t>True departure</a:t>
            </a:r>
          </a:p>
          <a:p>
            <a:pPr lvl="2"/>
            <a:r>
              <a:rPr lang="en-US" sz="3000" dirty="0"/>
              <a:t>Not a departure	</a:t>
            </a:r>
          </a:p>
        </p:txBody>
      </p:sp>
    </p:spTree>
    <p:extLst>
      <p:ext uri="{BB962C8B-B14F-4D97-AF65-F5344CB8AC3E}">
        <p14:creationId xmlns:p14="http://schemas.microsoft.com/office/powerpoint/2010/main" val="250342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HOUSING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So, let’s look at our initial example of single housing because if you see “single housing” in a protocol, it should pique your interest</a:t>
            </a:r>
          </a:p>
          <a:p>
            <a:pPr lvl="1"/>
            <a:r>
              <a:rPr lang="en-US" dirty="0"/>
              <a:t>But is it a departure?</a:t>
            </a:r>
          </a:p>
          <a:p>
            <a:pPr lvl="2"/>
            <a:r>
              <a:rPr lang="en-US" dirty="0"/>
              <a:t>Is it a social species?</a:t>
            </a:r>
          </a:p>
          <a:p>
            <a:pPr lvl="2"/>
            <a:r>
              <a:rPr lang="en-US" dirty="0"/>
              <a:t>Is it a fighting male that is going to be separated?</a:t>
            </a:r>
          </a:p>
          <a:p>
            <a:pPr lvl="2"/>
            <a:r>
              <a:rPr lang="en-US" dirty="0"/>
              <a:t>Is it a post-surgical animal where aggression is anticipated and needs to be avoided?</a:t>
            </a:r>
          </a:p>
          <a:p>
            <a:pPr lvl="1"/>
            <a:r>
              <a:rPr lang="en-US" dirty="0"/>
              <a:t>Does it have an exception in the </a:t>
            </a:r>
            <a:r>
              <a:rPr lang="en-US" i="1" dirty="0"/>
              <a:t>Guide</a:t>
            </a:r>
            <a:r>
              <a:rPr lang="en-US" dirty="0"/>
              <a:t>?</a:t>
            </a:r>
          </a:p>
          <a:p>
            <a:r>
              <a:rPr lang="en-US" dirty="0"/>
              <a:t>You can see that we almost always need more information to be sure</a:t>
            </a:r>
          </a:p>
        </p:txBody>
      </p:sp>
    </p:spTree>
    <p:extLst>
      <p:ext uri="{BB962C8B-B14F-4D97-AF65-F5344CB8AC3E}">
        <p14:creationId xmlns:p14="http://schemas.microsoft.com/office/powerpoint/2010/main" val="4193857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AND POLLING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725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SCENARIO ONE</a:t>
            </a:r>
          </a:p>
          <a:p>
            <a:r>
              <a:rPr lang="en-US" sz="3200" dirty="0"/>
              <a:t>An institution has housed all dogs in small social groups</a:t>
            </a:r>
          </a:p>
          <a:p>
            <a:r>
              <a:rPr lang="en-US" sz="3200" dirty="0"/>
              <a:t>One of the dogs is older and the AV determines that social housing isn’t appropriate because of arthritis and requires specialized care (e.g., softer flooring)</a:t>
            </a:r>
          </a:p>
          <a:p>
            <a:r>
              <a:rPr lang="en-US" sz="3200" dirty="0"/>
              <a:t>The IACUC is notified of the requirement for single housing</a:t>
            </a:r>
          </a:p>
        </p:txBody>
      </p:sp>
    </p:spTree>
    <p:extLst>
      <p:ext uri="{BB962C8B-B14F-4D97-AF65-F5344CB8AC3E}">
        <p14:creationId xmlns:p14="http://schemas.microsoft.com/office/powerpoint/2010/main" val="2536850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ONE – POLLING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Is this a Deviation from the </a:t>
            </a:r>
            <a:r>
              <a:rPr lang="en-US" i="1" dirty="0"/>
              <a:t>Guide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400" dirty="0"/>
              <a:t>A – Yes</a:t>
            </a:r>
          </a:p>
          <a:p>
            <a:pPr marL="457200" lvl="1" indent="0">
              <a:buNone/>
            </a:pPr>
            <a:r>
              <a:rPr lang="en-US" sz="2400" dirty="0"/>
              <a:t>B – No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this need to be reported in the semi-annual report?</a:t>
            </a:r>
          </a:p>
          <a:p>
            <a:pPr marL="0" indent="0">
              <a:buNone/>
            </a:pPr>
            <a:r>
              <a:rPr lang="en-US" dirty="0"/>
              <a:t>    A – Yes</a:t>
            </a:r>
          </a:p>
          <a:p>
            <a:pPr marL="0" indent="0">
              <a:buNone/>
            </a:pPr>
            <a:r>
              <a:rPr lang="en-US" dirty="0"/>
              <a:t>    B - No</a:t>
            </a:r>
          </a:p>
        </p:txBody>
      </p:sp>
    </p:spTree>
    <p:extLst>
      <p:ext uri="{BB962C8B-B14F-4D97-AF65-F5344CB8AC3E}">
        <p14:creationId xmlns:p14="http://schemas.microsoft.com/office/powerpoint/2010/main" val="379602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ONE – ANSWERS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Guide</a:t>
            </a:r>
            <a:r>
              <a:rPr lang="en-US" dirty="0"/>
              <a:t> states that social animals </a:t>
            </a:r>
            <a:r>
              <a:rPr lang="en-US" dirty="0">
                <a:solidFill>
                  <a:srgbClr val="FFFF00"/>
                </a:solidFill>
              </a:rPr>
              <a:t>should</a:t>
            </a:r>
            <a:r>
              <a:rPr lang="en-US" dirty="0"/>
              <a:t> be housed socially unless they need to be single housed for experimental reasons or </a:t>
            </a:r>
            <a:r>
              <a:rPr lang="en-US" dirty="0" err="1"/>
              <a:t>incompatability</a:t>
            </a:r>
            <a:r>
              <a:rPr lang="en-US" dirty="0"/>
              <a:t>.  Single housing should be an exception based on experimental requirements or veterinary concerns about an animal’s well-being</a:t>
            </a:r>
          </a:p>
          <a:p>
            <a:r>
              <a:rPr lang="en-US" dirty="0"/>
              <a:t>In this scenario, this is a deviation from a should statement but it is acceptable according to the </a:t>
            </a:r>
            <a:r>
              <a:rPr lang="en-US" i="1" dirty="0"/>
              <a:t>Guide</a:t>
            </a:r>
            <a:r>
              <a:rPr lang="en-US" dirty="0"/>
              <a:t> because of the veterinarian’s concern, so it is not a departure from the </a:t>
            </a:r>
            <a:r>
              <a:rPr lang="en-US" i="1" dirty="0"/>
              <a:t>Guide</a:t>
            </a:r>
            <a:r>
              <a:rPr lang="en-US" dirty="0"/>
              <a:t>.</a:t>
            </a:r>
          </a:p>
          <a:p>
            <a:r>
              <a:rPr lang="en-US" dirty="0"/>
              <a:t>It does not need to be reported in the semi-annual report.</a:t>
            </a:r>
          </a:p>
        </p:txBody>
      </p:sp>
    </p:spTree>
    <p:extLst>
      <p:ext uri="{BB962C8B-B14F-4D97-AF65-F5344CB8AC3E}">
        <p14:creationId xmlns:p14="http://schemas.microsoft.com/office/powerpoint/2010/main" val="386060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AND POLLING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SCENARIO TWO</a:t>
            </a:r>
          </a:p>
          <a:p>
            <a:r>
              <a:rPr lang="en-US" sz="3200" dirty="0"/>
              <a:t>The IACUC is holding its semi-annual review and realizes that one department’s laboratories were not reviewed during the last semi-annual inspection.</a:t>
            </a:r>
          </a:p>
          <a:p>
            <a:r>
              <a:rPr lang="en-US" sz="3200" dirty="0"/>
              <a:t>The IACUC Administrator informs the IACUC that the laboratories were last inspected 11 months ago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66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TWO – POLLING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a deviation from the </a:t>
            </a:r>
            <a:r>
              <a:rPr lang="en-US" i="1" dirty="0"/>
              <a:t>Guide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r>
              <a:rPr lang="en-US" dirty="0"/>
              <a:t>A – Yes</a:t>
            </a:r>
          </a:p>
          <a:p>
            <a:pPr marL="457200" lvl="1" indent="0">
              <a:buNone/>
            </a:pPr>
            <a:r>
              <a:rPr lang="en-US" dirty="0"/>
              <a:t>B - No</a:t>
            </a:r>
          </a:p>
          <a:p>
            <a:r>
              <a:rPr lang="en-US" dirty="0"/>
              <a:t>Does this need to be reported in the semi-annual report?</a:t>
            </a:r>
          </a:p>
          <a:p>
            <a:pPr marL="457200" lvl="1" indent="0">
              <a:buNone/>
            </a:pPr>
            <a:r>
              <a:rPr lang="en-US" dirty="0"/>
              <a:t>A – Yes</a:t>
            </a:r>
          </a:p>
          <a:p>
            <a:pPr marL="457200" lvl="1" indent="0">
              <a:buNone/>
            </a:pPr>
            <a:r>
              <a:rPr lang="en-US" dirty="0"/>
              <a:t>B - No</a:t>
            </a:r>
          </a:p>
          <a:p>
            <a:r>
              <a:rPr lang="en-US" dirty="0"/>
              <a:t>Does this need to be reported to a federal agency?</a:t>
            </a:r>
          </a:p>
          <a:p>
            <a:pPr marL="457200" lvl="1" indent="0">
              <a:buNone/>
            </a:pPr>
            <a:r>
              <a:rPr lang="en-US" dirty="0"/>
              <a:t>A – Yes</a:t>
            </a:r>
          </a:p>
          <a:p>
            <a:pPr marL="457200" lvl="1" indent="0">
              <a:buNone/>
            </a:pPr>
            <a:r>
              <a:rPr lang="en-US" dirty="0"/>
              <a:t>B - 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1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5" y="2497899"/>
            <a:ext cx="10637536" cy="3599316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Standards = all regulations, policies, and guidelines</a:t>
            </a:r>
          </a:p>
          <a:p>
            <a:r>
              <a:rPr lang="en-US" sz="3200" dirty="0"/>
              <a:t>Deviation = things different from the “norm”</a:t>
            </a:r>
          </a:p>
          <a:p>
            <a:r>
              <a:rPr lang="en-US" sz="3200" dirty="0"/>
              <a:t>Departures = deviation from the standards of the </a:t>
            </a:r>
            <a:r>
              <a:rPr lang="en-US" sz="3200" i="1" dirty="0"/>
              <a:t>Guide</a:t>
            </a:r>
            <a:r>
              <a:rPr lang="en-US" sz="3200" dirty="0"/>
              <a:t> that have to be reported</a:t>
            </a:r>
          </a:p>
          <a:p>
            <a:r>
              <a:rPr lang="en-US" sz="3200" dirty="0"/>
              <a:t>Perceived departures= what you “start with” when reading protocols or found on a semi-annual inspection; may be departures - not sure, need more information</a:t>
            </a:r>
          </a:p>
          <a:p>
            <a:r>
              <a:rPr lang="en-US" sz="3200" dirty="0"/>
              <a:t>True departure = assessed and confirmed</a:t>
            </a:r>
          </a:p>
          <a:p>
            <a:r>
              <a:rPr lang="en-US" sz="3200" dirty="0"/>
              <a:t>Must = minimum standard required of all </a:t>
            </a:r>
            <a:r>
              <a:rPr lang="en-US" sz="3200" dirty="0" smtClean="0"/>
              <a:t>assured institutions</a:t>
            </a:r>
            <a:endParaRPr lang="en-US" sz="3200" dirty="0"/>
          </a:p>
          <a:p>
            <a:r>
              <a:rPr lang="en-US" sz="3200" dirty="0"/>
              <a:t>Should = often involve performance standards</a:t>
            </a:r>
          </a:p>
          <a:p>
            <a:r>
              <a:rPr lang="en-US" sz="3200" dirty="0"/>
              <a:t>May = suggestion that an institution can use if they choose to do so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065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TWO -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Guide</a:t>
            </a:r>
            <a:r>
              <a:rPr lang="en-US" dirty="0"/>
              <a:t> states that both the HREA and AWA require the IACUC to inspect animal care and use facilities, including sites used for animal surgeries, every six months. </a:t>
            </a:r>
          </a:p>
          <a:p>
            <a:r>
              <a:rPr lang="en-US" dirty="0"/>
              <a:t>As OLAW expects areas in which animals are used for surgical procedures to be inspected every 6 months, this would be non-compliance with PHS Policy</a:t>
            </a:r>
          </a:p>
          <a:p>
            <a:r>
              <a:rPr lang="en-US" dirty="0"/>
              <a:t>This must be reported to OLAW, and the IACUC would have to develop a plan of action and a schedule to correct this deviation.</a:t>
            </a:r>
          </a:p>
        </p:txBody>
      </p:sp>
    </p:spTree>
    <p:extLst>
      <p:ext uri="{BB962C8B-B14F-4D97-AF65-F5344CB8AC3E}">
        <p14:creationId xmlns:p14="http://schemas.microsoft.com/office/powerpoint/2010/main" val="491184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39" y="753228"/>
            <a:ext cx="10087444" cy="1080938"/>
          </a:xfrm>
        </p:spPr>
        <p:txBody>
          <a:bodyPr/>
          <a:lstStyle/>
          <a:p>
            <a:r>
              <a:rPr lang="en-US" dirty="0"/>
              <a:t>DEPARTURE SUMMARIES – Specifically Described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924111"/>
            <a:ext cx="9613861" cy="3012078"/>
          </a:xfrm>
        </p:spPr>
        <p:txBody>
          <a:bodyPr/>
          <a:lstStyle/>
          <a:p>
            <a:r>
              <a:rPr lang="en-US" dirty="0"/>
              <a:t>If an activity is performed according to a specifically described exception listed in the </a:t>
            </a:r>
            <a:r>
              <a:rPr lang="en-US" i="1" dirty="0"/>
              <a:t>Guide</a:t>
            </a:r>
            <a:r>
              <a:rPr lang="en-US" dirty="0"/>
              <a:t>, then:</a:t>
            </a:r>
          </a:p>
          <a:p>
            <a:pPr lvl="1"/>
            <a:r>
              <a:rPr lang="en-US" dirty="0"/>
              <a:t>It is not a departure</a:t>
            </a:r>
          </a:p>
          <a:p>
            <a:pPr lvl="1"/>
            <a:r>
              <a:rPr lang="en-US" dirty="0"/>
              <a:t>It does not need to be listed in the semi-annual report</a:t>
            </a:r>
          </a:p>
          <a:p>
            <a:pPr lvl="1"/>
            <a:r>
              <a:rPr lang="en-US" dirty="0"/>
              <a:t>It does not need to be reported to OLAW</a:t>
            </a:r>
          </a:p>
        </p:txBody>
      </p:sp>
    </p:spTree>
    <p:extLst>
      <p:ext uri="{BB962C8B-B14F-4D97-AF65-F5344CB8AC3E}">
        <p14:creationId xmlns:p14="http://schemas.microsoft.com/office/powerpoint/2010/main" val="2143356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06" y="753228"/>
            <a:ext cx="10130158" cy="1080938"/>
          </a:xfrm>
        </p:spPr>
        <p:txBody>
          <a:bodyPr/>
          <a:lstStyle/>
          <a:p>
            <a:r>
              <a:rPr lang="en-US" dirty="0"/>
              <a:t>DEPARTURE SUMMARIES – Deviating from a Must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409692" cy="3599316"/>
          </a:xfrm>
        </p:spPr>
        <p:txBody>
          <a:bodyPr>
            <a:normAutofit/>
          </a:bodyPr>
          <a:lstStyle/>
          <a:p>
            <a:r>
              <a:rPr lang="en-US" dirty="0"/>
              <a:t>If you are deviating from a must statement in the </a:t>
            </a:r>
            <a:r>
              <a:rPr lang="en-US" i="1" dirty="0"/>
              <a:t>Guide </a:t>
            </a:r>
            <a:r>
              <a:rPr lang="en-US" dirty="0"/>
              <a:t>based on IACUC-approved scientific, veterinary, or animal welfare reason, then:</a:t>
            </a:r>
          </a:p>
          <a:p>
            <a:pPr lvl="1"/>
            <a:r>
              <a:rPr lang="en-US" dirty="0"/>
              <a:t>It is an approved departure</a:t>
            </a:r>
          </a:p>
          <a:p>
            <a:pPr lvl="1"/>
            <a:r>
              <a:rPr lang="en-US" dirty="0"/>
              <a:t>It must be detailed in the semi-annual report</a:t>
            </a:r>
          </a:p>
          <a:p>
            <a:pPr lvl="1"/>
            <a:r>
              <a:rPr lang="en-US" dirty="0"/>
              <a:t>It does not have to be reported to OLAW</a:t>
            </a:r>
          </a:p>
          <a:p>
            <a:r>
              <a:rPr lang="en-US" dirty="0"/>
              <a:t>If you are deviating from a must statement in the </a:t>
            </a:r>
            <a:r>
              <a:rPr lang="en-US" i="1" dirty="0"/>
              <a:t>Guide</a:t>
            </a:r>
            <a:r>
              <a:rPr lang="en-US" dirty="0"/>
              <a:t> and there is no IACUC approval, then:</a:t>
            </a:r>
          </a:p>
          <a:p>
            <a:pPr lvl="1"/>
            <a:r>
              <a:rPr lang="en-US" dirty="0"/>
              <a:t>It is not only a departure, it is non-compliance</a:t>
            </a:r>
          </a:p>
          <a:p>
            <a:pPr lvl="1"/>
            <a:r>
              <a:rPr lang="en-US" dirty="0"/>
              <a:t>It must be reported to the IO</a:t>
            </a:r>
          </a:p>
          <a:p>
            <a:pPr lvl="1"/>
            <a:r>
              <a:rPr lang="en-US" dirty="0"/>
              <a:t>It must be reported to OLAW</a:t>
            </a:r>
          </a:p>
        </p:txBody>
      </p:sp>
    </p:spTree>
    <p:extLst>
      <p:ext uri="{BB962C8B-B14F-4D97-AF65-F5344CB8AC3E}">
        <p14:creationId xmlns:p14="http://schemas.microsoft.com/office/powerpoint/2010/main" val="3749823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39" y="753228"/>
            <a:ext cx="10292594" cy="1080938"/>
          </a:xfrm>
        </p:spPr>
        <p:txBody>
          <a:bodyPr/>
          <a:lstStyle/>
          <a:p>
            <a:r>
              <a:rPr lang="en-US" dirty="0"/>
              <a:t>DEPARTURE SUMMARIES – Deviating from a Should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7091"/>
            <a:ext cx="10601663" cy="44452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are deviating from a should statement that is based on an established performance standard, then:</a:t>
            </a:r>
          </a:p>
          <a:p>
            <a:pPr lvl="1"/>
            <a:r>
              <a:rPr lang="en-US" dirty="0"/>
              <a:t>It is not a departure from the </a:t>
            </a:r>
            <a:r>
              <a:rPr lang="en-US" i="1" dirty="0"/>
              <a:t>Guide</a:t>
            </a:r>
          </a:p>
          <a:p>
            <a:pPr lvl="1"/>
            <a:r>
              <a:rPr lang="en-US" dirty="0"/>
              <a:t>It does not have to be reported in the semi-annual report</a:t>
            </a:r>
          </a:p>
          <a:p>
            <a:pPr lvl="1"/>
            <a:r>
              <a:rPr lang="en-US" dirty="0"/>
              <a:t>It does not have to be reported to OLAW</a:t>
            </a:r>
          </a:p>
          <a:p>
            <a:r>
              <a:rPr lang="en-US" dirty="0"/>
              <a:t>If you are deviating from a should statement that is based on an IACUC-approved scientific, veterinary, or welfare reasons, then:</a:t>
            </a:r>
          </a:p>
          <a:p>
            <a:pPr lvl="1"/>
            <a:r>
              <a:rPr lang="en-US" dirty="0"/>
              <a:t>It is an approved </a:t>
            </a:r>
            <a:r>
              <a:rPr lang="en-US" dirty="0" err="1"/>
              <a:t>depature</a:t>
            </a:r>
            <a:r>
              <a:rPr lang="en-US" dirty="0"/>
              <a:t> from the Guide</a:t>
            </a:r>
          </a:p>
          <a:p>
            <a:pPr lvl="1"/>
            <a:r>
              <a:rPr lang="en-US" dirty="0"/>
              <a:t>It is reported in the semi-annual report</a:t>
            </a:r>
          </a:p>
          <a:p>
            <a:pPr lvl="1"/>
            <a:r>
              <a:rPr lang="en-US" dirty="0"/>
              <a:t>It does not have to be reported to OLAW</a:t>
            </a:r>
          </a:p>
          <a:p>
            <a:r>
              <a:rPr lang="en-US" dirty="0"/>
              <a:t>If you are deviating from a should statement without IACUC approval, then:</a:t>
            </a:r>
          </a:p>
          <a:p>
            <a:pPr lvl="1"/>
            <a:r>
              <a:rPr lang="en-US" dirty="0"/>
              <a:t>It is not only a departure, it is non-compliance</a:t>
            </a:r>
          </a:p>
          <a:p>
            <a:pPr lvl="1"/>
            <a:r>
              <a:rPr lang="en-US" dirty="0"/>
              <a:t>It needs to be reported to the IO</a:t>
            </a:r>
          </a:p>
          <a:p>
            <a:pPr lvl="1"/>
            <a:r>
              <a:rPr lang="en-US" dirty="0"/>
              <a:t>It needs to be reported to OLAW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95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MAPPING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Create a concept map illustrating potential impacts from your assigned departure (5 minutes)</a:t>
            </a:r>
          </a:p>
        </p:txBody>
      </p:sp>
    </p:spTree>
    <p:extLst>
      <p:ext uri="{BB962C8B-B14F-4D97-AF65-F5344CB8AC3E}">
        <p14:creationId xmlns:p14="http://schemas.microsoft.com/office/powerpoint/2010/main" val="442427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747623"/>
            <a:ext cx="10058400" cy="817266"/>
          </a:xfrm>
        </p:spPr>
        <p:txBody>
          <a:bodyPr/>
          <a:lstStyle/>
          <a:p>
            <a:r>
              <a:rPr lang="en-US" dirty="0"/>
              <a:t>SAMPLE CONCEPT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66823"/>
            <a:ext cx="6858000" cy="477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42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785" y="2290866"/>
            <a:ext cx="9613861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You are reviewing a protocol submission in which the Investigator proposes to singly house cotton rats.  The Investigator will bring the animals to his/her laboratory to perform a surgery for implantation of a cannula.  The cannula will be used to administer a non-pharmaceutical grade experimental compound and the animals will be housed overnight in the laboratory.  Cotton rats will be euthanized by lethal injection.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208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Identify the perceived departures in this scenario.</a:t>
            </a:r>
          </a:p>
          <a:p>
            <a:pPr marL="0" indent="0">
              <a:buNone/>
            </a:pPr>
            <a:r>
              <a:rPr lang="en-US" dirty="0"/>
              <a:t>2. List the relevant resources to evaluate the perceived departures.</a:t>
            </a:r>
          </a:p>
          <a:p>
            <a:pPr marL="0" indent="0">
              <a:buNone/>
            </a:pPr>
            <a:r>
              <a:rPr lang="en-US" dirty="0"/>
              <a:t>3. What further information is needed to determine if the perceived departures are true?</a:t>
            </a:r>
          </a:p>
          <a:p>
            <a:pPr marL="0" indent="0">
              <a:buNone/>
            </a:pPr>
            <a:r>
              <a:rPr lang="en-US" dirty="0"/>
              <a:t>4. As written, do any potential departures require reporting and, if so, to whom and why?</a:t>
            </a:r>
          </a:p>
        </p:txBody>
      </p:sp>
    </p:spTree>
    <p:extLst>
      <p:ext uri="{BB962C8B-B14F-4D97-AF65-F5344CB8AC3E}">
        <p14:creationId xmlns:p14="http://schemas.microsoft.com/office/powerpoint/2010/main" val="3542064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87260" y="2336800"/>
            <a:ext cx="8908212" cy="423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17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Following this module you should now be able to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sz="2800" u="sng" dirty="0"/>
              <a:t>Recognize</a:t>
            </a:r>
            <a:r>
              <a:rPr lang="en-US" sz="2800" dirty="0"/>
              <a:t> the relevant resources</a:t>
            </a:r>
          </a:p>
          <a:p>
            <a:r>
              <a:rPr lang="en-US" sz="2800" u="sng" dirty="0"/>
              <a:t>Identify</a:t>
            </a:r>
            <a:r>
              <a:rPr lang="en-US" sz="2800" dirty="0"/>
              <a:t> perceived departures from </a:t>
            </a:r>
            <a:r>
              <a:rPr lang="en-US" sz="2800"/>
              <a:t>the guide</a:t>
            </a:r>
            <a:endParaRPr lang="en-US" sz="2800" dirty="0"/>
          </a:p>
          <a:p>
            <a:r>
              <a:rPr lang="en-US" sz="2800" u="sng" dirty="0"/>
              <a:t>Differentiate</a:t>
            </a:r>
            <a:r>
              <a:rPr lang="en-US" sz="2800" dirty="0"/>
              <a:t> between perceived and true departures</a:t>
            </a:r>
          </a:p>
          <a:p>
            <a:r>
              <a:rPr lang="en-US" sz="2800" u="sng" dirty="0"/>
              <a:t>Evaluate</a:t>
            </a:r>
            <a:r>
              <a:rPr lang="en-US" sz="2800" dirty="0"/>
              <a:t> potential impacts from the departure</a:t>
            </a:r>
          </a:p>
          <a:p>
            <a:r>
              <a:rPr lang="en-US" sz="2800" u="sng" dirty="0"/>
              <a:t>Identify</a:t>
            </a:r>
            <a:r>
              <a:rPr lang="en-US" sz="2800" dirty="0"/>
              <a:t> reporting requirements and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0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432" name="Content Placeholder 4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Links for further definitions: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https://grants.nih.gov/grants/olaw/departures.htm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2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thanks to Dr. Patricia A. Brown, Director, OLAW.  Her OLAW online seminar (9/13/12, revised 10/4/12) was instrumental for this training.</a:t>
            </a:r>
          </a:p>
        </p:txBody>
      </p:sp>
    </p:spTree>
    <p:extLst>
      <p:ext uri="{BB962C8B-B14F-4D97-AF65-F5344CB8AC3E}">
        <p14:creationId xmlns:p14="http://schemas.microsoft.com/office/powerpoint/2010/main" val="240652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65391" cy="346704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3200" dirty="0"/>
              <a:t>Experienced IACUC members</a:t>
            </a:r>
          </a:p>
          <a:p>
            <a:r>
              <a:rPr lang="en-US" sz="3200" dirty="0"/>
              <a:t>Experienced IACUC administrators</a:t>
            </a:r>
          </a:p>
          <a:p>
            <a:r>
              <a:rPr lang="en-US" sz="3200" dirty="0"/>
              <a:t>Audience members should have a copy of the </a:t>
            </a:r>
            <a:r>
              <a:rPr lang="en-US" sz="3200" i="1" dirty="0"/>
              <a:t>Guide</a:t>
            </a:r>
          </a:p>
        </p:txBody>
      </p:sp>
    </p:spTree>
    <p:extLst>
      <p:ext uri="{BB962C8B-B14F-4D97-AF65-F5344CB8AC3E}">
        <p14:creationId xmlns:p14="http://schemas.microsoft.com/office/powerpoint/2010/main" val="387236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To have the audience develop a skill set to evaluate departures from the </a:t>
            </a:r>
            <a:r>
              <a:rPr lang="en-US" sz="3200" i="1" dirty="0"/>
              <a:t>Guide</a:t>
            </a:r>
            <a:r>
              <a:rPr lang="en-US" sz="3200" dirty="0"/>
              <a:t> in conjunction with animal welfare and sound scientific practices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8806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57671"/>
          </a:xfrm>
        </p:spPr>
        <p:txBody>
          <a:bodyPr>
            <a:normAutofit fontScale="92500" lnSpcReduction="20000"/>
          </a:bodyPr>
          <a:lstStyle/>
          <a:p>
            <a:endParaRPr lang="en-US" sz="3500" dirty="0"/>
          </a:p>
          <a:p>
            <a:r>
              <a:rPr lang="en-US" sz="2800" dirty="0"/>
              <a:t>Recognize the relevant resources</a:t>
            </a:r>
          </a:p>
          <a:p>
            <a:endParaRPr lang="en-US" sz="2800" dirty="0"/>
          </a:p>
          <a:p>
            <a:r>
              <a:rPr lang="en-US" sz="2800" dirty="0"/>
              <a:t>Identify perceived departures from the </a:t>
            </a:r>
            <a:r>
              <a:rPr lang="en-US" sz="2800" i="1" dirty="0"/>
              <a:t>Guide</a:t>
            </a:r>
          </a:p>
          <a:p>
            <a:endParaRPr lang="en-US" sz="2800" dirty="0"/>
          </a:p>
          <a:p>
            <a:r>
              <a:rPr lang="en-US" sz="2800" dirty="0"/>
              <a:t>Differentiate between perceived and true departures</a:t>
            </a:r>
          </a:p>
          <a:p>
            <a:endParaRPr lang="en-US" sz="2800" dirty="0"/>
          </a:p>
          <a:p>
            <a:r>
              <a:rPr lang="en-US" sz="2800" dirty="0"/>
              <a:t>Evaluate potential impacts from the departure</a:t>
            </a:r>
          </a:p>
          <a:p>
            <a:endParaRPr lang="en-US" sz="2800" dirty="0"/>
          </a:p>
          <a:p>
            <a:r>
              <a:rPr lang="en-US" sz="2800" dirty="0"/>
              <a:t>Identify reporting requirements and process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5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3249011"/>
            <a:ext cx="9613861" cy="2687177"/>
          </a:xfrm>
        </p:spPr>
        <p:txBody>
          <a:bodyPr/>
          <a:lstStyle/>
          <a:p>
            <a:r>
              <a:rPr lang="en-US" dirty="0"/>
              <a:t>It is essential that IACUC members recognize resources that can be used to determine if “something” in a protocol or found on a semi-annual inspection might be a deviation from the </a:t>
            </a:r>
            <a:r>
              <a:rPr lang="en-US" i="1" dirty="0"/>
              <a:t>Guide</a:t>
            </a:r>
            <a:endParaRPr lang="en-US" dirty="0"/>
          </a:p>
          <a:p>
            <a:r>
              <a:rPr lang="en-US" dirty="0"/>
              <a:t>It is also essential for IACUC members to recognize resources that will help </a:t>
            </a:r>
            <a:r>
              <a:rPr lang="en-US" dirty="0" smtClean="0"/>
              <a:t>determine </a:t>
            </a:r>
            <a:r>
              <a:rPr lang="en-US" dirty="0"/>
              <a:t>if a deviation is reportable to any federal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0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b="1" dirty="0"/>
              <a:t>BRAINSTORM</a:t>
            </a:r>
          </a:p>
          <a:p>
            <a:endParaRPr lang="en-US" sz="3200" dirty="0"/>
          </a:p>
          <a:p>
            <a:r>
              <a:rPr lang="en-US" sz="3200" dirty="0"/>
              <a:t>What are the relevant resources that are used to determine departures from regulatory mandates (for this presentation - the </a:t>
            </a:r>
            <a:r>
              <a:rPr lang="en-US" sz="3200" i="1" dirty="0"/>
              <a:t>Guide</a:t>
            </a:r>
            <a:r>
              <a:rPr lang="en-US" sz="3200" dirty="0"/>
              <a:t>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1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Guides</a:t>
            </a:r>
            <a:r>
              <a:rPr lang="en-US" dirty="0"/>
              <a:t> (8</a:t>
            </a:r>
            <a:r>
              <a:rPr lang="en-US" baseline="30000" dirty="0"/>
              <a:t>th</a:t>
            </a:r>
            <a:r>
              <a:rPr lang="en-US" dirty="0"/>
              <a:t> Edition, Ag guide, “Field guides”)</a:t>
            </a:r>
          </a:p>
          <a:p>
            <a:r>
              <a:rPr lang="en-US" dirty="0"/>
              <a:t>AWA, AWR, AWS, ACP</a:t>
            </a:r>
          </a:p>
          <a:p>
            <a:r>
              <a:rPr lang="en-US" dirty="0"/>
              <a:t>PHS Policy</a:t>
            </a:r>
          </a:p>
          <a:p>
            <a:r>
              <a:rPr lang="en-US" dirty="0"/>
              <a:t>AVMA Euthanasia Guidelines</a:t>
            </a:r>
          </a:p>
          <a:p>
            <a:r>
              <a:rPr lang="en-US" dirty="0"/>
              <a:t>PHS Assurance</a:t>
            </a:r>
          </a:p>
          <a:p>
            <a:r>
              <a:rPr lang="en-US" dirty="0"/>
              <a:t>AAALAC Program Description</a:t>
            </a:r>
          </a:p>
          <a:p>
            <a:r>
              <a:rPr lang="en-US" dirty="0"/>
              <a:t>Subject matter experts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6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522</TotalTime>
  <Words>1466</Words>
  <Application>Microsoft Office PowerPoint</Application>
  <PresentationFormat>Custom</PresentationFormat>
  <Paragraphs>206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Berlin</vt:lpstr>
      <vt:lpstr>Departures from the Guide</vt:lpstr>
      <vt:lpstr>DEFINITIONS </vt:lpstr>
      <vt:lpstr>Definitions</vt:lpstr>
      <vt:lpstr>AUDIENCE</vt:lpstr>
      <vt:lpstr>GOAL</vt:lpstr>
      <vt:lpstr>OBJECTIVES</vt:lpstr>
      <vt:lpstr>RESOURCES</vt:lpstr>
      <vt:lpstr>RESOURCES</vt:lpstr>
      <vt:lpstr>RESOURCES</vt:lpstr>
      <vt:lpstr>DEPARTURES</vt:lpstr>
      <vt:lpstr>POTENTIAL DEPARTURE?  Single Housing</vt:lpstr>
      <vt:lpstr>THINK-PAIR-SHARE</vt:lpstr>
      <vt:lpstr>THINK-PAIR-SHARE</vt:lpstr>
      <vt:lpstr>SINGLE HOUSING EXAMPLE</vt:lpstr>
      <vt:lpstr>SCENARIOS AND POLLING</vt:lpstr>
      <vt:lpstr>SCENARIO ONE – POLLING QUESTIONS</vt:lpstr>
      <vt:lpstr>SCENARIO ONE – ANSWERS </vt:lpstr>
      <vt:lpstr>SCENARIOS AND POLLING</vt:lpstr>
      <vt:lpstr>SCENARIO TWO – POLLING QUESTIONS</vt:lpstr>
      <vt:lpstr>SCENARIO TWO - ANSWERS</vt:lpstr>
      <vt:lpstr>DEPARTURE SUMMARIES – Specifically Described Exceptions</vt:lpstr>
      <vt:lpstr>DEPARTURE SUMMARIES – Deviating from a Must </vt:lpstr>
      <vt:lpstr>DEPARTURE SUMMARIES – Deviating from a Should</vt:lpstr>
      <vt:lpstr>CONCEPT MAPPING </vt:lpstr>
      <vt:lpstr>SAMPLE CONCEPT MAP</vt:lpstr>
      <vt:lpstr>SUMMATIVE ASSESSMENT</vt:lpstr>
      <vt:lpstr>SCENARIO QUESTIONS</vt:lpstr>
      <vt:lpstr>RUBRIC</vt:lpstr>
      <vt:lpstr>SUMMARY </vt:lpstr>
      <vt:lpstr>Acknowledgements</vt:lpstr>
    </vt:vector>
  </TitlesOfParts>
  <Company>MSU 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Departures from the guide and regulations</dc:title>
  <dc:creator>Wilkins, Sandy</dc:creator>
  <cp:lastModifiedBy>Maeve Luthin</cp:lastModifiedBy>
  <cp:revision>108</cp:revision>
  <dcterms:created xsi:type="dcterms:W3CDTF">2016-07-16T15:43:45Z</dcterms:created>
  <dcterms:modified xsi:type="dcterms:W3CDTF">2016-12-30T15:37:53Z</dcterms:modified>
</cp:coreProperties>
</file>