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0" r:id="rId4"/>
    <p:sldId id="261" r:id="rId5"/>
    <p:sldId id="262" r:id="rId6"/>
    <p:sldId id="263" r:id="rId7"/>
    <p:sldId id="264" r:id="rId8"/>
    <p:sldId id="256" r:id="rId9"/>
    <p:sldId id="265" r:id="rId10"/>
    <p:sldId id="267"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8040" autoAdjust="0"/>
  </p:normalViewPr>
  <p:slideViewPr>
    <p:cSldViewPr snapToGrid="0">
      <p:cViewPr>
        <p:scale>
          <a:sx n="118" d="100"/>
          <a:sy n="118" d="100"/>
        </p:scale>
        <p:origin x="-228" y="12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2DB99-FD9B-4A92-9BD2-11A72AC8CF1A}" type="datetimeFigureOut">
              <a:rPr lang="en-US" smtClean="0"/>
              <a:t>1/6/2017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80671-EB26-4B26-A690-D866B9E1E5F0}" type="slidenum">
              <a:rPr lang="en-US" smtClean="0"/>
              <a:t>‹#›</a:t>
            </a:fld>
            <a:endParaRPr lang="en-US" dirty="0"/>
          </a:p>
        </p:txBody>
      </p:sp>
    </p:spTree>
    <p:extLst>
      <p:ext uri="{BB962C8B-B14F-4D97-AF65-F5344CB8AC3E}">
        <p14:creationId xmlns:p14="http://schemas.microsoft.com/office/powerpoint/2010/main" val="183905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an ethical</a:t>
            </a:r>
            <a:r>
              <a:rPr lang="en-US" baseline="0" dirty="0"/>
              <a:t> and regulatory imperative that animal pain and distress be identified and appropriately alleviated.  This is a mandate that the IACUC fulfills through protocol review.  </a:t>
            </a:r>
            <a:endParaRPr lang="en-US" baseline="0" dirty="0" smtClean="0"/>
          </a:p>
          <a:p>
            <a:r>
              <a:rPr lang="en-US" baseline="0" dirty="0" smtClean="0"/>
              <a:t>Note to the Facilitator:  Scientific/medical language is utilized in this module since these terms are frequently encountered during protocol review.  Considerations may be needed for new IACUC members who are English Language Learners (ELLs).</a:t>
            </a:r>
            <a:endParaRPr lang="en-US" baseline="0" dirty="0"/>
          </a:p>
        </p:txBody>
      </p:sp>
      <p:sp>
        <p:nvSpPr>
          <p:cNvPr id="4" name="Slide Number Placeholder 3"/>
          <p:cNvSpPr>
            <a:spLocks noGrp="1"/>
          </p:cNvSpPr>
          <p:nvPr>
            <p:ph type="sldNum" sz="quarter" idx="10"/>
          </p:nvPr>
        </p:nvSpPr>
        <p:spPr/>
        <p:txBody>
          <a:bodyPr/>
          <a:lstStyle/>
          <a:p>
            <a:fld id="{DB180671-EB26-4B26-A690-D866B9E1E5F0}" type="slidenum">
              <a:rPr lang="en-US" smtClean="0"/>
              <a:t>1</a:t>
            </a:fld>
            <a:endParaRPr lang="en-US" dirty="0"/>
          </a:p>
        </p:txBody>
      </p:sp>
    </p:spTree>
    <p:extLst>
      <p:ext uri="{BB962C8B-B14F-4D97-AF65-F5344CB8AC3E}">
        <p14:creationId xmlns:p14="http://schemas.microsoft.com/office/powerpoint/2010/main" val="333919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that end the goal of this training</a:t>
            </a:r>
            <a:r>
              <a:rPr lang="en-US" baseline="0" dirty="0"/>
              <a:t> is to help new IACUC members understand how to effectively review protocols to ensure that pain &amp; distress are minimized consistent with sound research design.</a:t>
            </a:r>
          </a:p>
          <a:p>
            <a:r>
              <a:rPr lang="en-US" baseline="0" dirty="0"/>
              <a:t>This training module is ideal for IACUC staff or Chairs to use when training brand-new IACUC members in groups of 5 or less.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Because this training is intended with brand-new, inexperienced IACUC members or little to no previous exposure to the standards.</a:t>
            </a:r>
            <a:endParaRPr lang="en-US" dirty="0"/>
          </a:p>
          <a:p>
            <a:r>
              <a:rPr lang="en-US" dirty="0"/>
              <a:t>We think that you will have the most fun in this learning module</a:t>
            </a:r>
            <a:r>
              <a:rPr lang="en-US" baseline="0" dirty="0"/>
              <a:t> if you pretend to go through the activities as novices.</a:t>
            </a:r>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2</a:t>
            </a:fld>
            <a:endParaRPr lang="en-US" dirty="0"/>
          </a:p>
        </p:txBody>
      </p:sp>
    </p:spTree>
    <p:extLst>
      <p:ext uri="{BB962C8B-B14F-4D97-AF65-F5344CB8AC3E}">
        <p14:creationId xmlns:p14="http://schemas.microsoft.com/office/powerpoint/2010/main" val="63803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four objectives to achieve this goal.  At the end of this training the new IACUC members should be able to 1, 2, 3, 4.</a:t>
            </a:r>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3</a:t>
            </a:fld>
            <a:endParaRPr lang="en-US" dirty="0"/>
          </a:p>
        </p:txBody>
      </p:sp>
    </p:spTree>
    <p:extLst>
      <p:ext uri="{BB962C8B-B14F-4D97-AF65-F5344CB8AC3E}">
        <p14:creationId xmlns:p14="http://schemas.microsoft.com/office/powerpoint/2010/main" val="1164354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5 Charts</a:t>
            </a:r>
            <a:r>
              <a:rPr lang="en-US" sz="1200" kern="1200" baseline="0" dirty="0">
                <a:solidFill>
                  <a:schemeClr val="tx1"/>
                </a:solidFill>
                <a:effectLst/>
                <a:latin typeface="+mn-lt"/>
                <a:ea typeface="+mn-ea"/>
                <a:cs typeface="+mn-cs"/>
              </a:rPr>
              <a:t> – one per table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table has 7 pre made stickies</a:t>
            </a:r>
          </a:p>
          <a:p>
            <a:r>
              <a:rPr lang="en-US" sz="1200" kern="1200" dirty="0">
                <a:solidFill>
                  <a:schemeClr val="tx1"/>
                </a:solidFill>
                <a:effectLst/>
                <a:latin typeface="+mn-lt"/>
                <a:ea typeface="+mn-ea"/>
                <a:cs typeface="+mn-cs"/>
              </a:rPr>
              <a:t>Each table selects a row for each of their stickies</a:t>
            </a: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4 rows are labeled as Pain, Distress, Neither, or Both  - These row assignments are not to be reflective of USDA pain column classifications, this activity is to focus on initial thoughts and “gut reactions” upon reading the procedure description.</a:t>
            </a:r>
            <a:endParaRPr lang="en-US" sz="1200" kern="1200" dirty="0">
              <a:solidFill>
                <a:schemeClr val="tx1"/>
              </a:solidFill>
              <a:effectLst/>
              <a:latin typeface="+mn-lt"/>
              <a:ea typeface="+mn-ea"/>
              <a:cs typeface="+mn-cs"/>
            </a:endParaRPr>
          </a:p>
          <a:p>
            <a:endParaRPr lang="en-US" dirty="0" smtClean="0"/>
          </a:p>
          <a:p>
            <a:r>
              <a:rPr lang="en-US" dirty="0" smtClean="0"/>
              <a:t>Note</a:t>
            </a:r>
            <a:r>
              <a:rPr lang="en-US" baseline="0" dirty="0" smtClean="0"/>
              <a:t> to the Facilitator:  This list of 7 items can be made more specific to an institution.  For example, if your institution does not utilize NHPs in research, an NHP example may not be needed.</a:t>
            </a:r>
            <a:endParaRPr lang="en-US" dirty="0" smtClean="0"/>
          </a:p>
          <a:p>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4</a:t>
            </a:fld>
            <a:endParaRPr lang="en-US" dirty="0"/>
          </a:p>
        </p:txBody>
      </p:sp>
    </p:spTree>
    <p:extLst>
      <p:ext uri="{BB962C8B-B14F-4D97-AF65-F5344CB8AC3E}">
        <p14:creationId xmlns:p14="http://schemas.microsoft.com/office/powerpoint/2010/main" val="2888164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Didactic exercise – Provide definitions from two</a:t>
            </a:r>
            <a:r>
              <a:rPr lang="en-US" sz="1200" kern="1200" baseline="0" dirty="0">
                <a:solidFill>
                  <a:schemeClr val="tx1"/>
                </a:solidFill>
                <a:effectLst/>
                <a:latin typeface="+mn-lt"/>
                <a:ea typeface="+mn-ea"/>
                <a:cs typeface="+mn-cs"/>
              </a:rPr>
              <a:t> standards to guide subsequent discussion, facilitator should provide background of origin and significance of each standard</a:t>
            </a:r>
            <a:endParaRPr lang="en-US" sz="1200" kern="1200" dirty="0">
              <a:solidFill>
                <a:schemeClr val="tx1"/>
              </a:solidFill>
              <a:effectLst/>
              <a:latin typeface="+mn-lt"/>
              <a:ea typeface="+mn-ea"/>
              <a:cs typeface="+mn-cs"/>
            </a:endParaRPr>
          </a:p>
          <a:p>
            <a:endParaRPr lang="en-US" dirty="0"/>
          </a:p>
          <a:p>
            <a:r>
              <a:rPr lang="en-US" dirty="0"/>
              <a:t>If more time was allowed, trainees</a:t>
            </a:r>
            <a:r>
              <a:rPr lang="en-US" baseline="0" dirty="0"/>
              <a:t> could be encouraged to find these and other definitions from the standards on their own through web searchers or reviewing documents.  Think-Pair-Share and Collaborative Learning exercises could also be used to have attendees discuss amongst themselves their thoughts and ideas on the defintiions and how they think of procedures as painful or distressful.</a:t>
            </a:r>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5</a:t>
            </a:fld>
            <a:endParaRPr lang="en-US" dirty="0"/>
          </a:p>
        </p:txBody>
      </p:sp>
    </p:spTree>
    <p:extLst>
      <p:ext uri="{BB962C8B-B14F-4D97-AF65-F5344CB8AC3E}">
        <p14:creationId xmlns:p14="http://schemas.microsoft.com/office/powerpoint/2010/main" val="2261999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 to group -  Would you change your answer based on the information just provided,</a:t>
            </a:r>
            <a:r>
              <a:rPr lang="en-US" sz="1200" kern="1200" baseline="0" dirty="0">
                <a:solidFill>
                  <a:schemeClr val="tx1"/>
                </a:solidFill>
                <a:effectLst/>
                <a:latin typeface="+mn-lt"/>
                <a:ea typeface="+mn-ea"/>
                <a:cs typeface="+mn-cs"/>
              </a:rPr>
              <a:t> please discuss at the table acting as novice IACUC members</a:t>
            </a:r>
            <a:r>
              <a:rPr lang="en-US" sz="1200" kern="1200" dirty="0">
                <a:solidFill>
                  <a:schemeClr val="tx1"/>
                </a:solidFill>
                <a:effectLst/>
                <a:latin typeface="+mn-lt"/>
                <a:ea typeface="+mn-ea"/>
                <a:cs typeface="+mn-cs"/>
              </a:rPr>
              <a:t>.  Changes should be made to the row assignments for the stickies,</a:t>
            </a:r>
            <a:r>
              <a:rPr lang="en-US" sz="1200" kern="1200" baseline="0" dirty="0">
                <a:solidFill>
                  <a:schemeClr val="tx1"/>
                </a:solidFill>
                <a:effectLst/>
                <a:latin typeface="+mn-lt"/>
                <a:ea typeface="+mn-ea"/>
                <a:cs typeface="+mn-cs"/>
              </a:rPr>
              <a:t> as desired.</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will select a table to report out their answer starting with their initial</a:t>
            </a:r>
            <a:r>
              <a:rPr lang="en-US" sz="1200" kern="1200" baseline="0" dirty="0">
                <a:solidFill>
                  <a:schemeClr val="tx1"/>
                </a:solidFill>
                <a:effectLst/>
                <a:latin typeface="+mn-lt"/>
                <a:ea typeface="+mn-ea"/>
                <a:cs typeface="+mn-cs"/>
              </a:rPr>
              <a:t> assignment, if any changes were made, and the reasoning behind those decisions?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For new IACUC member training, with the groups of 5 or less, group would report out for each of the 7 procedures, allowing the facilitator to assess responses</a:t>
            </a:r>
            <a:r>
              <a:rPr lang="en-US" sz="120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Note to the Facilitator:  This could be an opportunity for new IACUC members to research these procedures on the web or in an existing protocol (similar to what would be done during protocol review).</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B180671-EB26-4B26-A690-D866B9E1E5F0}" type="slidenum">
              <a:rPr lang="en-US" smtClean="0"/>
              <a:t>6</a:t>
            </a:fld>
            <a:endParaRPr lang="en-US" dirty="0"/>
          </a:p>
        </p:txBody>
      </p:sp>
    </p:spTree>
    <p:extLst>
      <p:ext uri="{BB962C8B-B14F-4D97-AF65-F5344CB8AC3E}">
        <p14:creationId xmlns:p14="http://schemas.microsoft.com/office/powerpoint/2010/main" val="3749145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addition to pain and distress, humane and experimental endpoints are critical to the review of protocols to ensure appropriate animal well-being.</a:t>
            </a:r>
          </a:p>
          <a:p>
            <a:r>
              <a:rPr lang="en-US" baseline="0" dirty="0"/>
              <a:t>These definitions also provide an opportunity for a facilitator to discuss relevant institutional policies about humane endpoints that are a part of protocol review.</a:t>
            </a:r>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7</a:t>
            </a:fld>
            <a:endParaRPr lang="en-US" dirty="0"/>
          </a:p>
        </p:txBody>
      </p:sp>
    </p:spTree>
    <p:extLst>
      <p:ext uri="{BB962C8B-B14F-4D97-AF65-F5344CB8AC3E}">
        <p14:creationId xmlns:p14="http://schemas.microsoft.com/office/powerpoint/2010/main" val="1040543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Plus</a:t>
            </a:r>
            <a:r>
              <a:rPr lang="en-US" baseline="0" dirty="0"/>
              <a:t> sign indicates present, negative sign indicates not present (normal), +/- indicates that the observer is unsure, ND means not determined.  The more pluses present provide a visual indication of how far the animal has deviated from normal</a:t>
            </a:r>
            <a:r>
              <a:rPr lang="en-US" baseline="0" dirty="0" smtClean="0"/>
              <a:t>.</a:t>
            </a:r>
          </a:p>
          <a:p>
            <a:r>
              <a:rPr lang="en-US" baseline="0" dirty="0" smtClean="0"/>
              <a:t>Note to the Facilitator:  This may be the time to discuss institutional policies and/or utilize institutional specific examples (rather than the one from the ILAR Journal on this slide).  This example contains a lot of clinical signs and new IACUC members may not be aware of what those clinical signs entail.</a:t>
            </a:r>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8</a:t>
            </a:fld>
            <a:endParaRPr lang="en-US" dirty="0"/>
          </a:p>
        </p:txBody>
      </p:sp>
    </p:spTree>
    <p:extLst>
      <p:ext uri="{BB962C8B-B14F-4D97-AF65-F5344CB8AC3E}">
        <p14:creationId xmlns:p14="http://schemas.microsoft.com/office/powerpoint/2010/main" val="1631246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a:t>
            </a:r>
            <a:r>
              <a:rPr lang="en-US" baseline="0" dirty="0"/>
              <a:t> table is assigned an aspect of protocol review as described in the slide for a chronic heart failure model in a hamster subsequent to coronary artery ligation performed via a thoracotomy.</a:t>
            </a:r>
          </a:p>
          <a:p>
            <a:r>
              <a:rPr lang="en-US" baseline="0" dirty="0"/>
              <a:t>Each table will formulate two questions, relative to the assigned aspect, that a protocol reviewer should ask him/herself to help ensure minimization of pain and distress.</a:t>
            </a:r>
          </a:p>
          <a:p>
            <a:r>
              <a:rPr lang="en-US" baseline="0" dirty="0"/>
              <a:t>In a smaller group, each trainee would be assigned an aspect of protocol review, work on developing the two questions independently, and then each person will report out and group discussion would follow.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will pick on group</a:t>
            </a:r>
            <a:r>
              <a:rPr lang="en-US" baseline="0" dirty="0"/>
              <a:t> F to report out</a:t>
            </a:r>
          </a:p>
          <a:p>
            <a:endParaRPr lang="en-US" dirty="0"/>
          </a:p>
        </p:txBody>
      </p:sp>
      <p:sp>
        <p:nvSpPr>
          <p:cNvPr id="4" name="Slide Number Placeholder 3"/>
          <p:cNvSpPr>
            <a:spLocks noGrp="1"/>
          </p:cNvSpPr>
          <p:nvPr>
            <p:ph type="sldNum" sz="quarter" idx="10"/>
          </p:nvPr>
        </p:nvSpPr>
        <p:spPr/>
        <p:txBody>
          <a:bodyPr/>
          <a:lstStyle/>
          <a:p>
            <a:fld id="{DB180671-EB26-4B26-A690-D866B9E1E5F0}" type="slidenum">
              <a:rPr lang="en-US" smtClean="0"/>
              <a:t>9</a:t>
            </a:fld>
            <a:endParaRPr lang="en-US" dirty="0"/>
          </a:p>
        </p:txBody>
      </p:sp>
    </p:spTree>
    <p:extLst>
      <p:ext uri="{BB962C8B-B14F-4D97-AF65-F5344CB8AC3E}">
        <p14:creationId xmlns:p14="http://schemas.microsoft.com/office/powerpoint/2010/main" val="3817150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272134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406389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295018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168949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420036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302002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76556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88600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361064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239520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6F3276-9675-49B8-8750-3275B2750461}" type="datetimeFigureOut">
              <a:rPr lang="en-US" smtClean="0"/>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39652-E256-4AB7-9B9F-EC2CFCD27511}" type="slidenum">
              <a:rPr lang="en-US" smtClean="0"/>
              <a:t>‹#›</a:t>
            </a:fld>
            <a:endParaRPr lang="en-US" dirty="0"/>
          </a:p>
        </p:txBody>
      </p:sp>
    </p:spTree>
    <p:extLst>
      <p:ext uri="{BB962C8B-B14F-4D97-AF65-F5344CB8AC3E}">
        <p14:creationId xmlns:p14="http://schemas.microsoft.com/office/powerpoint/2010/main" val="172472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F3276-9675-49B8-8750-3275B2750461}" type="datetimeFigureOut">
              <a:rPr lang="en-US" smtClean="0"/>
              <a:t>1/6/2017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39652-E256-4AB7-9B9F-EC2CFCD27511}" type="slidenum">
              <a:rPr lang="en-US" smtClean="0"/>
              <a:t>‹#›</a:t>
            </a:fld>
            <a:endParaRPr lang="en-US" dirty="0"/>
          </a:p>
        </p:txBody>
      </p:sp>
    </p:spTree>
    <p:extLst>
      <p:ext uri="{BB962C8B-B14F-4D97-AF65-F5344CB8AC3E}">
        <p14:creationId xmlns:p14="http://schemas.microsoft.com/office/powerpoint/2010/main" val="57825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56865"/>
          </a:xfrm>
        </p:spPr>
        <p:txBody>
          <a:bodyPr/>
          <a:lstStyle/>
          <a:p>
            <a:r>
              <a:rPr lang="en-US" dirty="0"/>
              <a:t>Group A</a:t>
            </a:r>
          </a:p>
        </p:txBody>
      </p:sp>
      <p:sp>
        <p:nvSpPr>
          <p:cNvPr id="3" name="Subtitle 2"/>
          <p:cNvSpPr>
            <a:spLocks noGrp="1"/>
          </p:cNvSpPr>
          <p:nvPr>
            <p:ph type="subTitle" idx="1"/>
          </p:nvPr>
        </p:nvSpPr>
        <p:spPr>
          <a:xfrm>
            <a:off x="1524000" y="3602038"/>
            <a:ext cx="9144000" cy="1655762"/>
          </a:xfrm>
        </p:spPr>
        <p:txBody>
          <a:bodyPr>
            <a:normAutofit/>
          </a:bodyPr>
          <a:lstStyle/>
          <a:p>
            <a:r>
              <a:rPr lang="en-US" dirty="0"/>
              <a:t>Alice Huang, Kiirsa Pokryfke, Ernie Prentice, </a:t>
            </a:r>
          </a:p>
          <a:p>
            <a:r>
              <a:rPr lang="en-US" dirty="0"/>
              <a:t>Stacy Pritt, William Singleton</a:t>
            </a:r>
          </a:p>
          <a:p>
            <a:r>
              <a:rPr lang="en-US" sz="2800" b="1" dirty="0"/>
              <a:t>Topic:  Pain &amp; Distress/Humane Endpoints</a:t>
            </a:r>
          </a:p>
        </p:txBody>
      </p:sp>
    </p:spTree>
    <p:extLst>
      <p:ext uri="{BB962C8B-B14F-4D97-AF65-F5344CB8AC3E}">
        <p14:creationId xmlns:p14="http://schemas.microsoft.com/office/powerpoint/2010/main" val="49084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Review</a:t>
            </a:r>
          </a:p>
        </p:txBody>
      </p:sp>
      <p:sp>
        <p:nvSpPr>
          <p:cNvPr id="3" name="Content Placeholder 2"/>
          <p:cNvSpPr>
            <a:spLocks noGrp="1"/>
          </p:cNvSpPr>
          <p:nvPr>
            <p:ph idx="1"/>
          </p:nvPr>
        </p:nvSpPr>
        <p:spPr/>
        <p:txBody>
          <a:bodyPr>
            <a:normAutofit fontScale="92500"/>
          </a:bodyPr>
          <a:lstStyle/>
          <a:p>
            <a:pPr marL="0" indent="0">
              <a:buNone/>
            </a:pPr>
            <a:r>
              <a:rPr lang="en-US" dirty="0"/>
              <a:t> </a:t>
            </a:r>
          </a:p>
          <a:p>
            <a:pPr marL="0" lvl="0" indent="0">
              <a:buNone/>
            </a:pPr>
            <a:r>
              <a:rPr lang="en-US" dirty="0"/>
              <a:t>1) Define pain, distress, experimental, and humane endpoints</a:t>
            </a:r>
          </a:p>
          <a:p>
            <a:pPr marL="0" indent="0">
              <a:buNone/>
            </a:pPr>
            <a:r>
              <a:rPr lang="en-US" dirty="0"/>
              <a:t> </a:t>
            </a:r>
          </a:p>
          <a:p>
            <a:pPr marL="0" lvl="0" indent="0">
              <a:buNone/>
            </a:pPr>
            <a:r>
              <a:rPr lang="en-US" dirty="0"/>
              <a:t>2) Evaluate the potential for pain and distress</a:t>
            </a:r>
          </a:p>
          <a:p>
            <a:pPr marL="0" indent="0">
              <a:buNone/>
            </a:pPr>
            <a:r>
              <a:rPr lang="en-US" dirty="0"/>
              <a:t> </a:t>
            </a:r>
          </a:p>
          <a:p>
            <a:pPr marL="0" lvl="0" indent="0">
              <a:buNone/>
            </a:pPr>
            <a:r>
              <a:rPr lang="en-US" dirty="0"/>
              <a:t>3) Determine the acceptability of the management of possible pain and distress</a:t>
            </a:r>
          </a:p>
          <a:p>
            <a:pPr marL="0" indent="0">
              <a:buNone/>
            </a:pPr>
            <a:r>
              <a:rPr lang="en-US" dirty="0"/>
              <a:t> </a:t>
            </a:r>
          </a:p>
          <a:p>
            <a:pPr marL="0" indent="0">
              <a:buNone/>
            </a:pPr>
            <a:r>
              <a:rPr lang="en-US" dirty="0"/>
              <a:t>4) Ensure an appropriate link between experimental and humane end points</a:t>
            </a:r>
          </a:p>
          <a:p>
            <a:pPr marL="0" indent="0">
              <a:buNone/>
            </a:pPr>
            <a:endParaRPr lang="en-US" dirty="0"/>
          </a:p>
        </p:txBody>
      </p:sp>
    </p:spTree>
    <p:extLst>
      <p:ext uri="{BB962C8B-B14F-4D97-AF65-F5344CB8AC3E}">
        <p14:creationId xmlns:p14="http://schemas.microsoft.com/office/powerpoint/2010/main" val="1939972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Summative Assessment – Mock IACUC Meeting</a:t>
            </a:r>
          </a:p>
        </p:txBody>
      </p:sp>
      <p:sp>
        <p:nvSpPr>
          <p:cNvPr id="3" name="Content Placeholder 2"/>
          <p:cNvSpPr>
            <a:spLocks noGrp="1"/>
          </p:cNvSpPr>
          <p:nvPr>
            <p:ph idx="1"/>
          </p:nvPr>
        </p:nvSpPr>
        <p:spPr>
          <a:xfrm>
            <a:off x="838200" y="1825624"/>
            <a:ext cx="10940512" cy="4869643"/>
          </a:xfrm>
        </p:spPr>
        <p:txBody>
          <a:bodyPr>
            <a:normAutofit lnSpcReduction="10000"/>
          </a:bodyPr>
          <a:lstStyle/>
          <a:p>
            <a:pPr lvl="0"/>
            <a:r>
              <a:rPr lang="en-US" dirty="0"/>
              <a:t>On an individual basis, each trainee will identify the problems, deficiencies, and concerns in the scenario and document their findings (the documentation will eventually be given to the facilitator).</a:t>
            </a:r>
          </a:p>
          <a:p>
            <a:pPr lvl="0"/>
            <a:r>
              <a:rPr lang="en-US" dirty="0"/>
              <a:t>In a mock IACUC meeting, each individual will be asked to identify and present one of their findings.  The individual should articulate the significance of the identified issue.</a:t>
            </a:r>
          </a:p>
          <a:p>
            <a:pPr lvl="0"/>
            <a:r>
              <a:rPr lang="en-US" dirty="0"/>
              <a:t>After all of the trainees have presented one issue, the facilitator will open up the protocol scenario for further discussion about other issues not previously identified.</a:t>
            </a:r>
          </a:p>
          <a:p>
            <a:r>
              <a:rPr lang="en-US" dirty="0"/>
              <a:t>The facilitator will be provided a list (key) of concerns, issues, and deficiencies as identified by experts that can be used to assess the trainee’s comprehension.</a:t>
            </a:r>
          </a:p>
        </p:txBody>
      </p:sp>
    </p:spTree>
    <p:extLst>
      <p:ext uri="{BB962C8B-B14F-4D97-AF65-F5344CB8AC3E}">
        <p14:creationId xmlns:p14="http://schemas.microsoft.com/office/powerpoint/2010/main" val="21965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a:t>
            </a:r>
          </a:p>
        </p:txBody>
      </p:sp>
      <p:sp>
        <p:nvSpPr>
          <p:cNvPr id="3" name="Content Placeholder 2"/>
          <p:cNvSpPr>
            <a:spLocks noGrp="1"/>
          </p:cNvSpPr>
          <p:nvPr>
            <p:ph idx="1"/>
          </p:nvPr>
        </p:nvSpPr>
        <p:spPr/>
        <p:txBody>
          <a:bodyPr>
            <a:normAutofit/>
          </a:bodyPr>
          <a:lstStyle/>
          <a:p>
            <a:pPr marL="0" indent="0">
              <a:buNone/>
            </a:pPr>
            <a:endParaRPr lang="en-US" sz="3600" dirty="0"/>
          </a:p>
          <a:p>
            <a:pPr marL="0" indent="0">
              <a:buNone/>
            </a:pPr>
            <a:endParaRPr lang="en-US" sz="3600" dirty="0"/>
          </a:p>
          <a:p>
            <a:pPr marL="0" indent="0">
              <a:buNone/>
            </a:pPr>
            <a:r>
              <a:rPr lang="en-US" sz="3600" dirty="0"/>
              <a:t>Understand how to effectively review protocols to ensure pain &amp; distress are minimized consistent with sound research design</a:t>
            </a:r>
          </a:p>
        </p:txBody>
      </p:sp>
    </p:spTree>
    <p:extLst>
      <p:ext uri="{BB962C8B-B14F-4D97-AF65-F5344CB8AC3E}">
        <p14:creationId xmlns:p14="http://schemas.microsoft.com/office/powerpoint/2010/main" val="127789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a:bodyPr>
          <a:lstStyle/>
          <a:p>
            <a:pPr marL="0" indent="0">
              <a:buNone/>
            </a:pPr>
            <a:r>
              <a:rPr lang="en-US" dirty="0"/>
              <a:t> </a:t>
            </a:r>
          </a:p>
          <a:p>
            <a:pPr marL="0" lvl="0" indent="0">
              <a:buNone/>
            </a:pPr>
            <a:r>
              <a:rPr lang="en-US" dirty="0"/>
              <a:t>1) Define pain, distress, experimental endpoints, and humane endpoints</a:t>
            </a:r>
          </a:p>
          <a:p>
            <a:pPr marL="0" indent="0">
              <a:buNone/>
            </a:pPr>
            <a:r>
              <a:rPr lang="en-US" dirty="0"/>
              <a:t> </a:t>
            </a:r>
          </a:p>
          <a:p>
            <a:pPr marL="0" lvl="0" indent="0">
              <a:buNone/>
            </a:pPr>
            <a:r>
              <a:rPr lang="en-US" dirty="0"/>
              <a:t>2) Evaluate the potential for pain and distress</a:t>
            </a:r>
          </a:p>
          <a:p>
            <a:pPr marL="0" indent="0">
              <a:buNone/>
            </a:pPr>
            <a:r>
              <a:rPr lang="en-US" dirty="0"/>
              <a:t> </a:t>
            </a:r>
          </a:p>
          <a:p>
            <a:pPr marL="0" lvl="0" indent="0">
              <a:buNone/>
            </a:pPr>
            <a:r>
              <a:rPr lang="en-US" dirty="0"/>
              <a:t>3) Determine the acceptability of the management of possible pain and distress</a:t>
            </a:r>
          </a:p>
          <a:p>
            <a:pPr marL="0" indent="0">
              <a:buNone/>
            </a:pPr>
            <a:r>
              <a:rPr lang="en-US" dirty="0"/>
              <a:t> </a:t>
            </a:r>
          </a:p>
          <a:p>
            <a:pPr marL="0" indent="0">
              <a:buNone/>
            </a:pPr>
            <a:r>
              <a:rPr lang="en-US" dirty="0"/>
              <a:t>4) Ensure an appropriate link between experimental and humane end points</a:t>
            </a:r>
          </a:p>
          <a:p>
            <a:pPr marL="0" indent="0">
              <a:buNone/>
            </a:pPr>
            <a:endParaRPr lang="en-US" dirty="0"/>
          </a:p>
        </p:txBody>
      </p:sp>
    </p:spTree>
    <p:extLst>
      <p:ext uri="{BB962C8B-B14F-4D97-AF65-F5344CB8AC3E}">
        <p14:creationId xmlns:p14="http://schemas.microsoft.com/office/powerpoint/2010/main" val="346558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Painful, Distressful, Neither, or Both? (2 Mins)  </a:t>
            </a:r>
          </a:p>
        </p:txBody>
      </p:sp>
      <p:sp>
        <p:nvSpPr>
          <p:cNvPr id="3" name="Content Placeholder 2"/>
          <p:cNvSpPr>
            <a:spLocks noGrp="1"/>
          </p:cNvSpPr>
          <p:nvPr>
            <p:ph idx="1"/>
          </p:nvPr>
        </p:nvSpPr>
        <p:spPr/>
        <p:txBody>
          <a:bodyPr>
            <a:normAutofit lnSpcReduction="10000"/>
          </a:bodyPr>
          <a:lstStyle/>
          <a:p>
            <a:pPr marL="0" indent="0">
              <a:buNone/>
            </a:pPr>
            <a:r>
              <a:rPr lang="en-US" dirty="0"/>
              <a:t>Assign the best descriptor for each procedure listed below:</a:t>
            </a:r>
          </a:p>
          <a:p>
            <a:pPr marL="514350" indent="-514350">
              <a:buFont typeface="Arial" panose="020B0604020202020204" pitchFamily="34" charset="0"/>
              <a:buAutoNum type="arabicParenR"/>
            </a:pPr>
            <a:r>
              <a:rPr lang="en-US" dirty="0"/>
              <a:t>Bone marrow depletion via irradiation in a mouse</a:t>
            </a:r>
          </a:p>
          <a:p>
            <a:pPr marL="514350" indent="-514350">
              <a:buAutoNum type="arabicParenR"/>
            </a:pPr>
            <a:r>
              <a:rPr lang="en-US" dirty="0"/>
              <a:t>Head cap placement surgery in a song bird </a:t>
            </a:r>
          </a:p>
          <a:p>
            <a:pPr marL="514350" indent="-514350">
              <a:buFont typeface="Arial" panose="020B0604020202020204" pitchFamily="34" charset="0"/>
              <a:buAutoNum type="arabicParenR"/>
            </a:pPr>
            <a:r>
              <a:rPr lang="en-US" dirty="0"/>
              <a:t>Laparotomy in a rabbit</a:t>
            </a:r>
          </a:p>
          <a:p>
            <a:pPr marL="514350" indent="-514350">
              <a:buFont typeface="Arial" panose="020B0604020202020204" pitchFamily="34" charset="0"/>
              <a:buAutoNum type="arabicParenR"/>
            </a:pPr>
            <a:r>
              <a:rPr lang="en-US" dirty="0"/>
              <a:t>MRI imaging of a pig while it is anesthetized</a:t>
            </a:r>
          </a:p>
          <a:p>
            <a:pPr marL="514350" indent="-514350">
              <a:buAutoNum type="arabicParenR"/>
            </a:pPr>
            <a:r>
              <a:rPr lang="en-US" dirty="0"/>
              <a:t>Singly housed NHP </a:t>
            </a:r>
          </a:p>
          <a:p>
            <a:pPr marL="514350" indent="-514350">
              <a:buAutoNum type="arabicParenR"/>
            </a:pPr>
            <a:r>
              <a:rPr lang="en-US" dirty="0"/>
              <a:t>Study design which includes mice in cages and cats walking around the room</a:t>
            </a:r>
          </a:p>
          <a:p>
            <a:pPr marL="514350" indent="-514350">
              <a:buAutoNum type="arabicParenR"/>
            </a:pPr>
            <a:r>
              <a:rPr lang="en-US" dirty="0"/>
              <a:t>Treadmill running stimulus via foot shock for a mouse</a:t>
            </a:r>
          </a:p>
        </p:txBody>
      </p:sp>
    </p:spTree>
    <p:extLst>
      <p:ext uri="{BB962C8B-B14F-4D97-AF65-F5344CB8AC3E}">
        <p14:creationId xmlns:p14="http://schemas.microsoft.com/office/powerpoint/2010/main" val="325966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from the Standards</a:t>
            </a:r>
          </a:p>
        </p:txBody>
      </p:sp>
      <p:sp>
        <p:nvSpPr>
          <p:cNvPr id="3" name="Content Placeholder 2"/>
          <p:cNvSpPr>
            <a:spLocks noGrp="1"/>
          </p:cNvSpPr>
          <p:nvPr>
            <p:ph idx="1"/>
          </p:nvPr>
        </p:nvSpPr>
        <p:spPr/>
        <p:txBody>
          <a:bodyPr>
            <a:normAutofit lnSpcReduction="10000"/>
          </a:bodyPr>
          <a:lstStyle/>
          <a:p>
            <a:r>
              <a:rPr lang="en-US" dirty="0"/>
              <a:t> USDA AC Policy #11:  A </a:t>
            </a:r>
            <a:r>
              <a:rPr lang="en-US" u="sng" dirty="0"/>
              <a:t>painful procedure </a:t>
            </a:r>
            <a:r>
              <a:rPr lang="en-US" dirty="0"/>
              <a:t>is defined as any procedure that would reasonably be expected to cause more than slight or momentary pain or distress in a human being to which that procedure is applied, that is, pain in excess of that caused by injections or minor procedures.</a:t>
            </a:r>
          </a:p>
          <a:p>
            <a:pPr marL="0" indent="0">
              <a:buNone/>
            </a:pPr>
            <a:endParaRPr lang="en-US" dirty="0"/>
          </a:p>
          <a:p>
            <a:r>
              <a:rPr lang="en-US" dirty="0"/>
              <a:t>Guide pg. 121:  </a:t>
            </a:r>
            <a:r>
              <a:rPr lang="en-US" u="sng" dirty="0"/>
              <a:t>Distress</a:t>
            </a:r>
            <a:r>
              <a:rPr lang="en-US" dirty="0"/>
              <a:t> may be defined as an aversive state in which an animal fails to cope or adjust to various stressors with which it is presented.  But distress may not induce an immediate or observable pathologic or behavioral alteration, making it difficult to monitor and evaluate the animal’s state when it is present.</a:t>
            </a:r>
          </a:p>
          <a:p>
            <a:endParaRPr lang="en-US" dirty="0"/>
          </a:p>
        </p:txBody>
      </p:sp>
    </p:spTree>
    <p:extLst>
      <p:ext uri="{BB962C8B-B14F-4D97-AF65-F5344CB8AC3E}">
        <p14:creationId xmlns:p14="http://schemas.microsoft.com/office/powerpoint/2010/main" val="151897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&amp; Revise? (5 Mins)</a:t>
            </a:r>
          </a:p>
        </p:txBody>
      </p:sp>
      <p:sp>
        <p:nvSpPr>
          <p:cNvPr id="3" name="Content Placeholder 2"/>
          <p:cNvSpPr>
            <a:spLocks noGrp="1"/>
          </p:cNvSpPr>
          <p:nvPr>
            <p:ph sz="half" idx="1"/>
          </p:nvPr>
        </p:nvSpPr>
        <p:spPr>
          <a:xfrm>
            <a:off x="236483" y="1825625"/>
            <a:ext cx="4934607" cy="4858954"/>
          </a:xfrm>
        </p:spPr>
        <p:txBody>
          <a:bodyPr>
            <a:normAutofit fontScale="92500" lnSpcReduction="20000"/>
          </a:bodyPr>
          <a:lstStyle/>
          <a:p>
            <a:pPr marL="514350" indent="-514350">
              <a:buFont typeface="Arial" panose="020B0604020202020204" pitchFamily="34" charset="0"/>
              <a:buAutoNum type="arabicParenR"/>
            </a:pPr>
            <a:r>
              <a:rPr lang="en-US" dirty="0"/>
              <a:t>Bone marrow depletion via irradiation in a mouse</a:t>
            </a:r>
          </a:p>
          <a:p>
            <a:pPr marL="514350" indent="-514350">
              <a:buAutoNum type="arabicParenR"/>
            </a:pPr>
            <a:r>
              <a:rPr lang="en-US" dirty="0"/>
              <a:t>Head cap placement surgery in a song bird </a:t>
            </a:r>
          </a:p>
          <a:p>
            <a:pPr marL="514350" indent="-514350">
              <a:buFont typeface="Arial" panose="020B0604020202020204" pitchFamily="34" charset="0"/>
              <a:buAutoNum type="arabicParenR"/>
            </a:pPr>
            <a:r>
              <a:rPr lang="en-US" dirty="0"/>
              <a:t>Laparotomy in a rabbit</a:t>
            </a:r>
          </a:p>
          <a:p>
            <a:pPr marL="514350" indent="-514350">
              <a:buFont typeface="Arial" panose="020B0604020202020204" pitchFamily="34" charset="0"/>
              <a:buAutoNum type="arabicParenR"/>
            </a:pPr>
            <a:r>
              <a:rPr lang="en-US" dirty="0"/>
              <a:t>MRI imaging of a pig while it is anesthetized</a:t>
            </a:r>
          </a:p>
          <a:p>
            <a:pPr marL="514350" indent="-514350">
              <a:buAutoNum type="arabicParenR"/>
            </a:pPr>
            <a:r>
              <a:rPr lang="en-US" dirty="0"/>
              <a:t>Singly housed NHP </a:t>
            </a:r>
          </a:p>
          <a:p>
            <a:pPr marL="514350" indent="-514350">
              <a:buAutoNum type="arabicParenR"/>
            </a:pPr>
            <a:r>
              <a:rPr lang="en-US" dirty="0"/>
              <a:t>Study design which includes mice in cages and cats walking around the room</a:t>
            </a:r>
          </a:p>
          <a:p>
            <a:pPr marL="514350" indent="-514350">
              <a:buAutoNum type="arabicParenR"/>
            </a:pPr>
            <a:r>
              <a:rPr lang="en-US" dirty="0"/>
              <a:t>Treadmill running stimulus via foot shock for a mouse</a:t>
            </a:r>
          </a:p>
          <a:p>
            <a:endParaRPr lang="en-US" dirty="0"/>
          </a:p>
        </p:txBody>
      </p:sp>
      <p:sp>
        <p:nvSpPr>
          <p:cNvPr id="4" name="Content Placeholder 3"/>
          <p:cNvSpPr>
            <a:spLocks noGrp="1"/>
          </p:cNvSpPr>
          <p:nvPr>
            <p:ph sz="half" idx="2"/>
          </p:nvPr>
        </p:nvSpPr>
        <p:spPr>
          <a:xfrm>
            <a:off x="5297213" y="1825625"/>
            <a:ext cx="6621517" cy="4811658"/>
          </a:xfrm>
        </p:spPr>
        <p:txBody>
          <a:bodyPr>
            <a:normAutofit fontScale="92500" lnSpcReduction="20000"/>
          </a:bodyPr>
          <a:lstStyle/>
          <a:p>
            <a:r>
              <a:rPr lang="en-US" dirty="0"/>
              <a:t>USDA AC Policy #11:  A </a:t>
            </a:r>
            <a:r>
              <a:rPr lang="en-US" u="sng" dirty="0"/>
              <a:t>painful procedure </a:t>
            </a:r>
            <a:r>
              <a:rPr lang="en-US" dirty="0"/>
              <a:t>is defined as any procedure that would reasonably be expected to cause more than slight or momentary pain or distress in a human being to which that procedure is applied, that is, pain in excess of that caused by injections or minor procedures</a:t>
            </a:r>
          </a:p>
          <a:p>
            <a:pPr marL="0" indent="0">
              <a:buNone/>
            </a:pPr>
            <a:endParaRPr lang="en-US" dirty="0"/>
          </a:p>
          <a:p>
            <a:r>
              <a:rPr lang="en-US" dirty="0"/>
              <a:t>Guide pg. 121:  </a:t>
            </a:r>
            <a:r>
              <a:rPr lang="en-US" u="sng" dirty="0"/>
              <a:t>Distress</a:t>
            </a:r>
            <a:r>
              <a:rPr lang="en-US" dirty="0"/>
              <a:t> may be defined as an aversive state in which an animal fails to cope or adjust to various stressors with which it is presented.  But distress may not induce an immediate or observable pathologic or behavioral alteration, making it difficult to monitor and evaluate the animal’s state when it is present.</a:t>
            </a:r>
          </a:p>
          <a:p>
            <a:endParaRPr lang="en-US" dirty="0"/>
          </a:p>
        </p:txBody>
      </p:sp>
    </p:spTree>
    <p:extLst>
      <p:ext uri="{BB962C8B-B14F-4D97-AF65-F5344CB8AC3E}">
        <p14:creationId xmlns:p14="http://schemas.microsoft.com/office/powerpoint/2010/main" val="322957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Humane &amp; Experimental Endpoints</a:t>
            </a:r>
          </a:p>
        </p:txBody>
      </p:sp>
      <p:sp>
        <p:nvSpPr>
          <p:cNvPr id="3" name="Content Placeholder 2"/>
          <p:cNvSpPr>
            <a:spLocks noGrp="1"/>
          </p:cNvSpPr>
          <p:nvPr>
            <p:ph idx="1"/>
          </p:nvPr>
        </p:nvSpPr>
        <p:spPr>
          <a:xfrm>
            <a:off x="838200" y="1584960"/>
            <a:ext cx="10515600" cy="4592003"/>
          </a:xfrm>
        </p:spPr>
        <p:txBody>
          <a:bodyPr>
            <a:noAutofit/>
          </a:bodyPr>
          <a:lstStyle/>
          <a:p>
            <a:r>
              <a:rPr lang="en-US" sz="3200" dirty="0"/>
              <a:t>Experimental endpoints are those outcomes needed to achieve research goals. Specific criteria that will allow recognition of when the experimental outcomes have been met should be identified.</a:t>
            </a:r>
          </a:p>
          <a:p>
            <a:pPr lvl="0"/>
            <a:r>
              <a:rPr lang="en-US" sz="3200" dirty="0"/>
              <a:t>Humane endpoints are defined criteria and interventions which are used instead of more severe experimental outcomes such as advanced clinical disease or death.</a:t>
            </a:r>
          </a:p>
          <a:p>
            <a:pPr lvl="0"/>
            <a:r>
              <a:rPr lang="en-US" sz="3200" dirty="0"/>
              <a:t>Using humane endpoints allows scientists to minimize pain and distress while carrying out studies to understand and develop treatments for diseases.</a:t>
            </a:r>
          </a:p>
        </p:txBody>
      </p:sp>
      <p:sp>
        <p:nvSpPr>
          <p:cNvPr id="5" name="TextBox 4"/>
          <p:cNvSpPr txBox="1"/>
          <p:nvPr/>
        </p:nvSpPr>
        <p:spPr>
          <a:xfrm>
            <a:off x="5586880" y="6326152"/>
            <a:ext cx="8222110" cy="369332"/>
          </a:xfrm>
          <a:prstGeom prst="rect">
            <a:avLst/>
          </a:prstGeom>
          <a:noFill/>
        </p:spPr>
        <p:txBody>
          <a:bodyPr wrap="square" rtlCol="0">
            <a:spAutoFit/>
          </a:bodyPr>
          <a:lstStyle/>
          <a:p>
            <a:r>
              <a:rPr lang="en-US" dirty="0"/>
              <a:t>Adapted from the 3Rs Centre Utrecht Life Sciences and the </a:t>
            </a:r>
            <a:r>
              <a:rPr lang="en-US" i="1" dirty="0"/>
              <a:t>Guide</a:t>
            </a:r>
            <a:endParaRPr lang="en-US" dirty="0"/>
          </a:p>
        </p:txBody>
      </p:sp>
    </p:spTree>
    <p:extLst>
      <p:ext uri="{BB962C8B-B14F-4D97-AF65-F5344CB8AC3E}">
        <p14:creationId xmlns:p14="http://schemas.microsoft.com/office/powerpoint/2010/main" val="192061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325" y="341801"/>
            <a:ext cx="9648825" cy="5524500"/>
          </a:xfrm>
          <a:prstGeom prst="rect">
            <a:avLst/>
          </a:prstGeom>
        </p:spPr>
      </p:pic>
      <p:sp>
        <p:nvSpPr>
          <p:cNvPr id="2" name="TextBox 1"/>
          <p:cNvSpPr txBox="1"/>
          <p:nvPr/>
        </p:nvSpPr>
        <p:spPr>
          <a:xfrm>
            <a:off x="8270498" y="3339447"/>
            <a:ext cx="3385303" cy="2677656"/>
          </a:xfrm>
          <a:prstGeom prst="rect">
            <a:avLst/>
          </a:prstGeom>
          <a:solidFill>
            <a:schemeClr val="bg1">
              <a:lumMod val="95000"/>
            </a:schemeClr>
          </a:solidFill>
          <a:ln>
            <a:solidFill>
              <a:schemeClr val="accent1"/>
            </a:solidFill>
          </a:ln>
        </p:spPr>
        <p:txBody>
          <a:bodyPr wrap="square" rtlCol="0">
            <a:spAutoFit/>
          </a:bodyPr>
          <a:lstStyle/>
          <a:p>
            <a:r>
              <a:rPr lang="en-US" sz="2400" dirty="0"/>
              <a:t>Example Humane Endpoint:</a:t>
            </a:r>
          </a:p>
          <a:p>
            <a:r>
              <a:rPr lang="en-US" sz="2400" dirty="0" smtClean="0"/>
              <a:t>An animal must be </a:t>
            </a:r>
            <a:r>
              <a:rPr lang="en-US" sz="2400" dirty="0"/>
              <a:t>euthanized once </a:t>
            </a:r>
            <a:r>
              <a:rPr lang="en-US" sz="2400" dirty="0" smtClean="0"/>
              <a:t>it has been </a:t>
            </a:r>
            <a:r>
              <a:rPr lang="en-US" sz="2400" dirty="0"/>
              <a:t>observed </a:t>
            </a:r>
            <a:r>
              <a:rPr lang="en-US" sz="2400" dirty="0" smtClean="0"/>
              <a:t>to not be </a:t>
            </a:r>
            <a:r>
              <a:rPr lang="en-US" sz="2400" dirty="0"/>
              <a:t>eating or drinking for greater than 24 hours</a:t>
            </a:r>
          </a:p>
        </p:txBody>
      </p:sp>
      <p:sp>
        <p:nvSpPr>
          <p:cNvPr id="7" name="TextBox 6"/>
          <p:cNvSpPr txBox="1"/>
          <p:nvPr/>
        </p:nvSpPr>
        <p:spPr>
          <a:xfrm>
            <a:off x="502920" y="6217920"/>
            <a:ext cx="6022674" cy="369332"/>
          </a:xfrm>
          <a:prstGeom prst="rect">
            <a:avLst/>
          </a:prstGeom>
          <a:noFill/>
        </p:spPr>
        <p:txBody>
          <a:bodyPr wrap="none" rtlCol="0">
            <a:spAutoFit/>
          </a:bodyPr>
          <a:lstStyle/>
          <a:p>
            <a:r>
              <a:rPr lang="en-US" dirty="0"/>
              <a:t>Morton, D.  2000 </a:t>
            </a:r>
            <a:r>
              <a:rPr lang="en-US" i="1" dirty="0"/>
              <a:t>ILAR Journal  </a:t>
            </a:r>
            <a:r>
              <a:rPr lang="en-US" dirty="0"/>
              <a:t>Volume 41 Issue 2  Pages 83-86</a:t>
            </a:r>
          </a:p>
        </p:txBody>
      </p:sp>
    </p:spTree>
    <p:extLst>
      <p:ext uri="{BB962C8B-B14F-4D97-AF65-F5344CB8AC3E}">
        <p14:creationId xmlns:p14="http://schemas.microsoft.com/office/powerpoint/2010/main" val="350252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Evaluate a Pain &amp; Distress Management Plan (5 Mins)</a:t>
            </a:r>
          </a:p>
        </p:txBody>
      </p:sp>
      <p:sp>
        <p:nvSpPr>
          <p:cNvPr id="4" name="Content Placeholder 3"/>
          <p:cNvSpPr>
            <a:spLocks noGrp="1"/>
          </p:cNvSpPr>
          <p:nvPr>
            <p:ph idx="1"/>
          </p:nvPr>
        </p:nvSpPr>
        <p:spPr>
          <a:xfrm>
            <a:off x="838200" y="1981073"/>
            <a:ext cx="10515600" cy="4351338"/>
          </a:xfrm>
        </p:spPr>
        <p:txBody>
          <a:bodyPr>
            <a:normAutofit lnSpcReduction="10000"/>
          </a:bodyPr>
          <a:lstStyle/>
          <a:p>
            <a:pPr marL="0" indent="0">
              <a:buNone/>
            </a:pPr>
            <a:r>
              <a:rPr lang="en-US" i="1" dirty="0"/>
              <a:t>Chronic Heart Failure Model in a hamster subsequent to coronary artery ligation performed via a thoracotomy</a:t>
            </a:r>
          </a:p>
          <a:p>
            <a:pPr marL="0" indent="0">
              <a:buNone/>
            </a:pPr>
            <a:endParaRPr lang="en-US" dirty="0"/>
          </a:p>
          <a:p>
            <a:pPr marL="0" indent="0">
              <a:buNone/>
            </a:pPr>
            <a:r>
              <a:rPr lang="en-US" dirty="0"/>
              <a:t>Formulate two questions/group:</a:t>
            </a:r>
          </a:p>
          <a:p>
            <a:pPr marL="0" lvl="0" indent="0">
              <a:buNone/>
            </a:pPr>
            <a:r>
              <a:rPr lang="en-US" dirty="0"/>
              <a:t>B) Pre-operative measures </a:t>
            </a:r>
          </a:p>
          <a:p>
            <a:pPr marL="0" lvl="0" indent="0">
              <a:buNone/>
            </a:pPr>
            <a:r>
              <a:rPr lang="en-US" dirty="0"/>
              <a:t>C) Intraoperative measures </a:t>
            </a:r>
          </a:p>
          <a:p>
            <a:pPr marL="0" lvl="0" indent="0">
              <a:buNone/>
            </a:pPr>
            <a:r>
              <a:rPr lang="en-US" dirty="0"/>
              <a:t>D) Post-operative measures </a:t>
            </a:r>
          </a:p>
          <a:p>
            <a:pPr marL="0" lvl="0" indent="0">
              <a:buNone/>
            </a:pPr>
            <a:r>
              <a:rPr lang="en-US" dirty="0"/>
              <a:t>E) Veterinary Support </a:t>
            </a:r>
          </a:p>
          <a:p>
            <a:pPr marL="0" lvl="0" indent="0">
              <a:buNone/>
            </a:pPr>
            <a:r>
              <a:rPr lang="en-US" dirty="0"/>
              <a:t>F) Humane endpoints for this model</a:t>
            </a:r>
          </a:p>
          <a:p>
            <a:endParaRPr lang="en-US" dirty="0"/>
          </a:p>
        </p:txBody>
      </p:sp>
    </p:spTree>
    <p:extLst>
      <p:ext uri="{BB962C8B-B14F-4D97-AF65-F5344CB8AC3E}">
        <p14:creationId xmlns:p14="http://schemas.microsoft.com/office/powerpoint/2010/main" val="546392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1417</Words>
  <Application>Microsoft Office PowerPoint</Application>
  <PresentationFormat>Custom</PresentationFormat>
  <Paragraphs>110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Group A</vt:lpstr>
      <vt:lpstr>Goal</vt:lpstr>
      <vt:lpstr>Objectives</vt:lpstr>
      <vt:lpstr>Painful, Distressful, Neither, or Both? (2 Mins)  </vt:lpstr>
      <vt:lpstr>Definitions from the Standards</vt:lpstr>
      <vt:lpstr>Review &amp; Revise? (5 Mins)</vt:lpstr>
      <vt:lpstr>Humane &amp; Experimental Endpoints</vt:lpstr>
      <vt:lpstr>PowerPoint Presentation</vt:lpstr>
      <vt:lpstr>Evaluate a Pain &amp; Distress Management Plan (5 Mins)</vt:lpstr>
      <vt:lpstr>Objectives Review</vt:lpstr>
      <vt:lpstr>Summative Assessment – Mock IACUC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Singleton</dc:creator>
  <cp:lastModifiedBy>Maeve Luthin</cp:lastModifiedBy>
  <cp:revision>21</cp:revision>
  <dcterms:created xsi:type="dcterms:W3CDTF">2016-07-16T18:58:10Z</dcterms:created>
  <dcterms:modified xsi:type="dcterms:W3CDTF">2017-01-06T17:37:57Z</dcterms:modified>
</cp:coreProperties>
</file>