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3.xml" ContentType="application/vnd.openxmlformats-officedocument.presentationml.tags+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9" r:id="rId1"/>
  </p:sldMasterIdLst>
  <p:notesMasterIdLst>
    <p:notesMasterId r:id="rId23"/>
  </p:notesMasterIdLst>
  <p:sldIdLst>
    <p:sldId id="256" r:id="rId2"/>
    <p:sldId id="257" r:id="rId3"/>
    <p:sldId id="270" r:id="rId4"/>
    <p:sldId id="259" r:id="rId5"/>
    <p:sldId id="265" r:id="rId6"/>
    <p:sldId id="275" r:id="rId7"/>
    <p:sldId id="260" r:id="rId8"/>
    <p:sldId id="267" r:id="rId9"/>
    <p:sldId id="261" r:id="rId10"/>
    <p:sldId id="266" r:id="rId11"/>
    <p:sldId id="271" r:id="rId12"/>
    <p:sldId id="262" r:id="rId13"/>
    <p:sldId id="277" r:id="rId14"/>
    <p:sldId id="278" r:id="rId15"/>
    <p:sldId id="279" r:id="rId16"/>
    <p:sldId id="280" r:id="rId17"/>
    <p:sldId id="276" r:id="rId18"/>
    <p:sldId id="268" r:id="rId19"/>
    <p:sldId id="264" r:id="rId20"/>
    <p:sldId id="281" r:id="rId21"/>
    <p:sldId id="273"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94"/>
    <p:restoredTop sz="72204" autoAdjust="0"/>
  </p:normalViewPr>
  <p:slideViewPr>
    <p:cSldViewPr snapToGrid="0" snapToObjects="1">
      <p:cViewPr>
        <p:scale>
          <a:sx n="56" d="100"/>
          <a:sy n="56" d="100"/>
        </p:scale>
        <p:origin x="-2550" y="-6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38FC0D-E61D-429E-9160-89A0BCA953EF}" type="doc">
      <dgm:prSet loTypeId="urn:microsoft.com/office/officeart/2005/8/layout/process1" loCatId="process" qsTypeId="urn:microsoft.com/office/officeart/2005/8/quickstyle/simple1" qsCatId="simple" csTypeId="urn:microsoft.com/office/officeart/2005/8/colors/accent1_2" csCatId="accent1" phldr="1"/>
      <dgm:spPr/>
    </dgm:pt>
    <dgm:pt modelId="{05D45535-3476-462D-86CF-DD9297DE7F98}">
      <dgm:prSet phldrT="[Text]"/>
      <dgm:spPr/>
      <dgm:t>
        <a:bodyPr/>
        <a:lstStyle/>
        <a:p>
          <a:endParaRPr lang="en-US" dirty="0">
            <a:latin typeface="Calibri" charset="0"/>
            <a:ea typeface="Calibri" charset="0"/>
            <a:cs typeface="Calibri" charset="0"/>
          </a:endParaRPr>
        </a:p>
      </dgm:t>
    </dgm:pt>
    <dgm:pt modelId="{96982C24-278A-4B71-AC0E-6FADFB104D9E}" type="parTrans" cxnId="{3755B7AC-1874-463C-9847-49AF9F01E569}">
      <dgm:prSet/>
      <dgm:spPr/>
      <dgm:t>
        <a:bodyPr/>
        <a:lstStyle/>
        <a:p>
          <a:endParaRPr lang="en-US">
            <a:latin typeface="Calibri" charset="0"/>
            <a:ea typeface="Calibri" charset="0"/>
            <a:cs typeface="Calibri" charset="0"/>
          </a:endParaRPr>
        </a:p>
      </dgm:t>
    </dgm:pt>
    <dgm:pt modelId="{D0E961C2-216B-4AA7-8EE5-D2835F003F47}" type="sibTrans" cxnId="{3755B7AC-1874-463C-9847-49AF9F01E569}">
      <dgm:prSet/>
      <dgm:spPr/>
      <dgm:t>
        <a:bodyPr/>
        <a:lstStyle/>
        <a:p>
          <a:endParaRPr lang="en-US">
            <a:latin typeface="Calibri" charset="0"/>
            <a:ea typeface="Calibri" charset="0"/>
            <a:cs typeface="Calibri" charset="0"/>
          </a:endParaRPr>
        </a:p>
      </dgm:t>
    </dgm:pt>
    <dgm:pt modelId="{66B78443-9ABF-4184-AE4F-1166A6FC99CB}">
      <dgm:prSet phldrT="[Text]"/>
      <dgm:spPr/>
      <dgm:t>
        <a:bodyPr/>
        <a:lstStyle/>
        <a:p>
          <a:endParaRPr lang="en-US" dirty="0">
            <a:latin typeface="Calibri" charset="0"/>
            <a:ea typeface="Calibri" charset="0"/>
            <a:cs typeface="Calibri" charset="0"/>
          </a:endParaRPr>
        </a:p>
      </dgm:t>
    </dgm:pt>
    <dgm:pt modelId="{96EC9087-4C28-476B-93B1-E46B6770B426}" type="parTrans" cxnId="{0E6B58A1-BD9C-4F91-9C55-1E013C1F1B28}">
      <dgm:prSet/>
      <dgm:spPr/>
      <dgm:t>
        <a:bodyPr/>
        <a:lstStyle/>
        <a:p>
          <a:endParaRPr lang="en-US">
            <a:latin typeface="Calibri" charset="0"/>
            <a:ea typeface="Calibri" charset="0"/>
            <a:cs typeface="Calibri" charset="0"/>
          </a:endParaRPr>
        </a:p>
      </dgm:t>
    </dgm:pt>
    <dgm:pt modelId="{F92F794F-F139-4057-AF20-1CF7FF6720C8}" type="sibTrans" cxnId="{0E6B58A1-BD9C-4F91-9C55-1E013C1F1B28}">
      <dgm:prSet/>
      <dgm:spPr/>
      <dgm:t>
        <a:bodyPr/>
        <a:lstStyle/>
        <a:p>
          <a:endParaRPr lang="en-US">
            <a:latin typeface="Calibri" charset="0"/>
            <a:ea typeface="Calibri" charset="0"/>
            <a:cs typeface="Calibri" charset="0"/>
          </a:endParaRPr>
        </a:p>
      </dgm:t>
    </dgm:pt>
    <dgm:pt modelId="{24C139FB-AB19-4C9B-AD5B-C19611E7980D}">
      <dgm:prSet phldrT="[Text]"/>
      <dgm:spPr/>
      <dgm:t>
        <a:bodyPr/>
        <a:lstStyle/>
        <a:p>
          <a:endParaRPr lang="en-US" dirty="0">
            <a:latin typeface="Calibri" charset="0"/>
            <a:ea typeface="Calibri" charset="0"/>
            <a:cs typeface="Calibri" charset="0"/>
          </a:endParaRPr>
        </a:p>
      </dgm:t>
    </dgm:pt>
    <dgm:pt modelId="{1E9229B3-1CA0-4266-ADB8-B7FA84351C8B}" type="parTrans" cxnId="{8AFB56BC-9E43-49D0-B9A5-0CEBE76D518B}">
      <dgm:prSet/>
      <dgm:spPr/>
      <dgm:t>
        <a:bodyPr/>
        <a:lstStyle/>
        <a:p>
          <a:endParaRPr lang="en-US">
            <a:latin typeface="Calibri" charset="0"/>
            <a:ea typeface="Calibri" charset="0"/>
            <a:cs typeface="Calibri" charset="0"/>
          </a:endParaRPr>
        </a:p>
      </dgm:t>
    </dgm:pt>
    <dgm:pt modelId="{2607B29C-27AA-4F3F-AA8A-63C12BA97FDC}" type="sibTrans" cxnId="{8AFB56BC-9E43-49D0-B9A5-0CEBE76D518B}">
      <dgm:prSet/>
      <dgm:spPr/>
      <dgm:t>
        <a:bodyPr/>
        <a:lstStyle/>
        <a:p>
          <a:endParaRPr lang="en-US">
            <a:latin typeface="Calibri" charset="0"/>
            <a:ea typeface="Calibri" charset="0"/>
            <a:cs typeface="Calibri" charset="0"/>
          </a:endParaRPr>
        </a:p>
      </dgm:t>
    </dgm:pt>
    <dgm:pt modelId="{44AEC9A5-1FC4-419D-9857-69BB1C169A50}" type="pres">
      <dgm:prSet presAssocID="{AF38FC0D-E61D-429E-9160-89A0BCA953EF}" presName="Name0" presStyleCnt="0">
        <dgm:presLayoutVars>
          <dgm:dir/>
          <dgm:resizeHandles val="exact"/>
        </dgm:presLayoutVars>
      </dgm:prSet>
      <dgm:spPr/>
    </dgm:pt>
    <dgm:pt modelId="{9B9BCBC4-6749-483B-8145-6BB5783B6B21}" type="pres">
      <dgm:prSet presAssocID="{05D45535-3476-462D-86CF-DD9297DE7F98}" presName="node" presStyleLbl="node1" presStyleIdx="0" presStyleCnt="3">
        <dgm:presLayoutVars>
          <dgm:bulletEnabled val="1"/>
        </dgm:presLayoutVars>
      </dgm:prSet>
      <dgm:spPr/>
      <dgm:t>
        <a:bodyPr/>
        <a:lstStyle/>
        <a:p>
          <a:endParaRPr lang="en-US"/>
        </a:p>
      </dgm:t>
    </dgm:pt>
    <dgm:pt modelId="{A77A089A-424F-42F5-86B6-CCCBFA82A0D2}" type="pres">
      <dgm:prSet presAssocID="{D0E961C2-216B-4AA7-8EE5-D2835F003F47}" presName="sibTrans" presStyleLbl="sibTrans2D1" presStyleIdx="0" presStyleCnt="2"/>
      <dgm:spPr>
        <a:prstGeom prst="mathPlus">
          <a:avLst/>
        </a:prstGeom>
      </dgm:spPr>
      <dgm:t>
        <a:bodyPr/>
        <a:lstStyle/>
        <a:p>
          <a:endParaRPr lang="en-US"/>
        </a:p>
      </dgm:t>
    </dgm:pt>
    <dgm:pt modelId="{44C2B238-7CEB-40D5-9F87-1E4C77C1925B}" type="pres">
      <dgm:prSet presAssocID="{D0E961C2-216B-4AA7-8EE5-D2835F003F47}" presName="connectorText" presStyleLbl="sibTrans2D1" presStyleIdx="0" presStyleCnt="2"/>
      <dgm:spPr/>
      <dgm:t>
        <a:bodyPr/>
        <a:lstStyle/>
        <a:p>
          <a:endParaRPr lang="en-US"/>
        </a:p>
      </dgm:t>
    </dgm:pt>
    <dgm:pt modelId="{19E5FF68-742F-474F-9E3B-F86F623016F6}" type="pres">
      <dgm:prSet presAssocID="{66B78443-9ABF-4184-AE4F-1166A6FC99CB}" presName="node" presStyleLbl="node1" presStyleIdx="1" presStyleCnt="3">
        <dgm:presLayoutVars>
          <dgm:bulletEnabled val="1"/>
        </dgm:presLayoutVars>
      </dgm:prSet>
      <dgm:spPr/>
      <dgm:t>
        <a:bodyPr/>
        <a:lstStyle/>
        <a:p>
          <a:endParaRPr lang="en-US"/>
        </a:p>
      </dgm:t>
    </dgm:pt>
    <dgm:pt modelId="{8A20D75B-22C0-4DC3-BC7B-7C58DA65B932}" type="pres">
      <dgm:prSet presAssocID="{F92F794F-F139-4057-AF20-1CF7FF6720C8}" presName="sibTrans" presStyleLbl="sibTrans2D1" presStyleIdx="1" presStyleCnt="2"/>
      <dgm:spPr>
        <a:prstGeom prst="mathEqual">
          <a:avLst/>
        </a:prstGeom>
      </dgm:spPr>
      <dgm:t>
        <a:bodyPr/>
        <a:lstStyle/>
        <a:p>
          <a:endParaRPr lang="en-US"/>
        </a:p>
      </dgm:t>
    </dgm:pt>
    <dgm:pt modelId="{056DE5B7-FAC7-4AE0-8B89-F288B1230F44}" type="pres">
      <dgm:prSet presAssocID="{F92F794F-F139-4057-AF20-1CF7FF6720C8}" presName="connectorText" presStyleLbl="sibTrans2D1" presStyleIdx="1" presStyleCnt="2"/>
      <dgm:spPr/>
      <dgm:t>
        <a:bodyPr/>
        <a:lstStyle/>
        <a:p>
          <a:endParaRPr lang="en-US"/>
        </a:p>
      </dgm:t>
    </dgm:pt>
    <dgm:pt modelId="{17412E12-911E-43BC-AC79-D4C92AD9E593}" type="pres">
      <dgm:prSet presAssocID="{24C139FB-AB19-4C9B-AD5B-C19611E7980D}" presName="node" presStyleLbl="node1" presStyleIdx="2" presStyleCnt="3">
        <dgm:presLayoutVars>
          <dgm:bulletEnabled val="1"/>
        </dgm:presLayoutVars>
      </dgm:prSet>
      <dgm:spPr/>
      <dgm:t>
        <a:bodyPr/>
        <a:lstStyle/>
        <a:p>
          <a:endParaRPr lang="en-US"/>
        </a:p>
      </dgm:t>
    </dgm:pt>
  </dgm:ptLst>
  <dgm:cxnLst>
    <dgm:cxn modelId="{0E6B58A1-BD9C-4F91-9C55-1E013C1F1B28}" srcId="{AF38FC0D-E61D-429E-9160-89A0BCA953EF}" destId="{66B78443-9ABF-4184-AE4F-1166A6FC99CB}" srcOrd="1" destOrd="0" parTransId="{96EC9087-4C28-476B-93B1-E46B6770B426}" sibTransId="{F92F794F-F139-4057-AF20-1CF7FF6720C8}"/>
    <dgm:cxn modelId="{8AFB56BC-9E43-49D0-B9A5-0CEBE76D518B}" srcId="{AF38FC0D-E61D-429E-9160-89A0BCA953EF}" destId="{24C139FB-AB19-4C9B-AD5B-C19611E7980D}" srcOrd="2" destOrd="0" parTransId="{1E9229B3-1CA0-4266-ADB8-B7FA84351C8B}" sibTransId="{2607B29C-27AA-4F3F-AA8A-63C12BA97FDC}"/>
    <dgm:cxn modelId="{671E1515-83C1-452B-8D75-F22A8123D925}" type="presOf" srcId="{F92F794F-F139-4057-AF20-1CF7FF6720C8}" destId="{8A20D75B-22C0-4DC3-BC7B-7C58DA65B932}" srcOrd="0" destOrd="0" presId="urn:microsoft.com/office/officeart/2005/8/layout/process1"/>
    <dgm:cxn modelId="{3755B7AC-1874-463C-9847-49AF9F01E569}" srcId="{AF38FC0D-E61D-429E-9160-89A0BCA953EF}" destId="{05D45535-3476-462D-86CF-DD9297DE7F98}" srcOrd="0" destOrd="0" parTransId="{96982C24-278A-4B71-AC0E-6FADFB104D9E}" sibTransId="{D0E961C2-216B-4AA7-8EE5-D2835F003F47}"/>
    <dgm:cxn modelId="{CD985CC0-690E-4317-B6FE-3B756BB5E463}" type="presOf" srcId="{AF38FC0D-E61D-429E-9160-89A0BCA953EF}" destId="{44AEC9A5-1FC4-419D-9857-69BB1C169A50}" srcOrd="0" destOrd="0" presId="urn:microsoft.com/office/officeart/2005/8/layout/process1"/>
    <dgm:cxn modelId="{831EB6B7-D14D-4146-9E3E-27B4FCA58489}" type="presOf" srcId="{24C139FB-AB19-4C9B-AD5B-C19611E7980D}" destId="{17412E12-911E-43BC-AC79-D4C92AD9E593}" srcOrd="0" destOrd="0" presId="urn:microsoft.com/office/officeart/2005/8/layout/process1"/>
    <dgm:cxn modelId="{5A1BDCCA-788F-4797-B843-E9F78C059848}" type="presOf" srcId="{05D45535-3476-462D-86CF-DD9297DE7F98}" destId="{9B9BCBC4-6749-483B-8145-6BB5783B6B21}" srcOrd="0" destOrd="0" presId="urn:microsoft.com/office/officeart/2005/8/layout/process1"/>
    <dgm:cxn modelId="{5614E024-BC91-4D61-BD6E-7F3486E2FD82}" type="presOf" srcId="{D0E961C2-216B-4AA7-8EE5-D2835F003F47}" destId="{44C2B238-7CEB-40D5-9F87-1E4C77C1925B}" srcOrd="1" destOrd="0" presId="urn:microsoft.com/office/officeart/2005/8/layout/process1"/>
    <dgm:cxn modelId="{1AAAD214-CDE0-4A6C-9CDF-991E5FAAF67C}" type="presOf" srcId="{F92F794F-F139-4057-AF20-1CF7FF6720C8}" destId="{056DE5B7-FAC7-4AE0-8B89-F288B1230F44}" srcOrd="1" destOrd="0" presId="urn:microsoft.com/office/officeart/2005/8/layout/process1"/>
    <dgm:cxn modelId="{134A43EB-C5B8-464E-8232-A398599A552B}" type="presOf" srcId="{66B78443-9ABF-4184-AE4F-1166A6FC99CB}" destId="{19E5FF68-742F-474F-9E3B-F86F623016F6}" srcOrd="0" destOrd="0" presId="urn:microsoft.com/office/officeart/2005/8/layout/process1"/>
    <dgm:cxn modelId="{8FCF428D-C8CC-4175-AC3C-1CF3964FBE18}" type="presOf" srcId="{D0E961C2-216B-4AA7-8EE5-D2835F003F47}" destId="{A77A089A-424F-42F5-86B6-CCCBFA82A0D2}" srcOrd="0" destOrd="0" presId="urn:microsoft.com/office/officeart/2005/8/layout/process1"/>
    <dgm:cxn modelId="{4550C917-D17E-4769-A187-17056B2F2758}" type="presParOf" srcId="{44AEC9A5-1FC4-419D-9857-69BB1C169A50}" destId="{9B9BCBC4-6749-483B-8145-6BB5783B6B21}" srcOrd="0" destOrd="0" presId="urn:microsoft.com/office/officeart/2005/8/layout/process1"/>
    <dgm:cxn modelId="{9D3E7B14-6918-4694-9B78-E2EE00CC97A4}" type="presParOf" srcId="{44AEC9A5-1FC4-419D-9857-69BB1C169A50}" destId="{A77A089A-424F-42F5-86B6-CCCBFA82A0D2}" srcOrd="1" destOrd="0" presId="urn:microsoft.com/office/officeart/2005/8/layout/process1"/>
    <dgm:cxn modelId="{60B3CDFF-E435-4C6A-A76C-BAEF54C6B522}" type="presParOf" srcId="{A77A089A-424F-42F5-86B6-CCCBFA82A0D2}" destId="{44C2B238-7CEB-40D5-9F87-1E4C77C1925B}" srcOrd="0" destOrd="0" presId="urn:microsoft.com/office/officeart/2005/8/layout/process1"/>
    <dgm:cxn modelId="{6346FB4B-692A-44D1-9325-D290D22C5206}" type="presParOf" srcId="{44AEC9A5-1FC4-419D-9857-69BB1C169A50}" destId="{19E5FF68-742F-474F-9E3B-F86F623016F6}" srcOrd="2" destOrd="0" presId="urn:microsoft.com/office/officeart/2005/8/layout/process1"/>
    <dgm:cxn modelId="{96F82D2C-BB56-4A72-BF9C-CD00CB3F4C5A}" type="presParOf" srcId="{44AEC9A5-1FC4-419D-9857-69BB1C169A50}" destId="{8A20D75B-22C0-4DC3-BC7B-7C58DA65B932}" srcOrd="3" destOrd="0" presId="urn:microsoft.com/office/officeart/2005/8/layout/process1"/>
    <dgm:cxn modelId="{581C553F-9612-4D92-A474-7E9E1820008B}" type="presParOf" srcId="{8A20D75B-22C0-4DC3-BC7B-7C58DA65B932}" destId="{056DE5B7-FAC7-4AE0-8B89-F288B1230F44}" srcOrd="0" destOrd="0" presId="urn:microsoft.com/office/officeart/2005/8/layout/process1"/>
    <dgm:cxn modelId="{DC80C56B-55C7-43D7-88F3-CCD4A71F340C}" type="presParOf" srcId="{44AEC9A5-1FC4-419D-9857-69BB1C169A50}" destId="{17412E12-911E-43BC-AC79-D4C92AD9E593}" srcOrd="4"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38FC0D-E61D-429E-9160-89A0BCA953EF}" type="doc">
      <dgm:prSet loTypeId="urn:microsoft.com/office/officeart/2005/8/layout/process1" loCatId="process" qsTypeId="urn:microsoft.com/office/officeart/2005/8/quickstyle/simple1" qsCatId="simple" csTypeId="urn:microsoft.com/office/officeart/2005/8/colors/accent1_2" csCatId="accent1" phldr="1"/>
      <dgm:spPr/>
    </dgm:pt>
    <dgm:pt modelId="{05D45535-3476-462D-86CF-DD9297DE7F98}">
      <dgm:prSet phldrT="[Text]"/>
      <dgm:spPr/>
      <dgm:t>
        <a:bodyPr/>
        <a:lstStyle/>
        <a:p>
          <a:r>
            <a:rPr lang="en-US" dirty="0">
              <a:latin typeface="Calibri" charset="0"/>
              <a:ea typeface="Calibri" charset="0"/>
              <a:cs typeface="Calibri" charset="0"/>
            </a:rPr>
            <a:t>Veterinarian</a:t>
          </a:r>
        </a:p>
      </dgm:t>
    </dgm:pt>
    <dgm:pt modelId="{96982C24-278A-4B71-AC0E-6FADFB104D9E}" type="parTrans" cxnId="{3755B7AC-1874-463C-9847-49AF9F01E569}">
      <dgm:prSet/>
      <dgm:spPr/>
      <dgm:t>
        <a:bodyPr/>
        <a:lstStyle/>
        <a:p>
          <a:endParaRPr lang="en-US">
            <a:latin typeface="Calibri" charset="0"/>
            <a:ea typeface="Calibri" charset="0"/>
            <a:cs typeface="Calibri" charset="0"/>
          </a:endParaRPr>
        </a:p>
      </dgm:t>
    </dgm:pt>
    <dgm:pt modelId="{D0E961C2-216B-4AA7-8EE5-D2835F003F47}" type="sibTrans" cxnId="{3755B7AC-1874-463C-9847-49AF9F01E569}">
      <dgm:prSet/>
      <dgm:spPr/>
      <dgm:t>
        <a:bodyPr/>
        <a:lstStyle/>
        <a:p>
          <a:endParaRPr lang="en-US">
            <a:latin typeface="Calibri" charset="0"/>
            <a:ea typeface="Calibri" charset="0"/>
            <a:cs typeface="Calibri" charset="0"/>
          </a:endParaRPr>
        </a:p>
      </dgm:t>
    </dgm:pt>
    <dgm:pt modelId="{66B78443-9ABF-4184-AE4F-1166A6FC99CB}">
      <dgm:prSet phldrT="[Text]"/>
      <dgm:spPr/>
      <dgm:t>
        <a:bodyPr/>
        <a:lstStyle/>
        <a:p>
          <a:r>
            <a:rPr lang="en-US" dirty="0">
              <a:latin typeface="Calibri" charset="0"/>
              <a:ea typeface="Calibri" charset="0"/>
              <a:cs typeface="Calibri" charset="0"/>
            </a:rPr>
            <a:t>IACUC policies</a:t>
          </a:r>
        </a:p>
      </dgm:t>
    </dgm:pt>
    <dgm:pt modelId="{96EC9087-4C28-476B-93B1-E46B6770B426}" type="parTrans" cxnId="{0E6B58A1-BD9C-4F91-9C55-1E013C1F1B28}">
      <dgm:prSet/>
      <dgm:spPr/>
      <dgm:t>
        <a:bodyPr/>
        <a:lstStyle/>
        <a:p>
          <a:endParaRPr lang="en-US">
            <a:latin typeface="Calibri" charset="0"/>
            <a:ea typeface="Calibri" charset="0"/>
            <a:cs typeface="Calibri" charset="0"/>
          </a:endParaRPr>
        </a:p>
      </dgm:t>
    </dgm:pt>
    <dgm:pt modelId="{F92F794F-F139-4057-AF20-1CF7FF6720C8}" type="sibTrans" cxnId="{0E6B58A1-BD9C-4F91-9C55-1E013C1F1B28}">
      <dgm:prSet/>
      <dgm:spPr/>
      <dgm:t>
        <a:bodyPr/>
        <a:lstStyle/>
        <a:p>
          <a:endParaRPr lang="en-US">
            <a:latin typeface="Calibri" charset="0"/>
            <a:ea typeface="Calibri" charset="0"/>
            <a:cs typeface="Calibri" charset="0"/>
          </a:endParaRPr>
        </a:p>
      </dgm:t>
    </dgm:pt>
    <dgm:pt modelId="{24C139FB-AB19-4C9B-AD5B-C19611E7980D}">
      <dgm:prSet phldrT="[Text]"/>
      <dgm:spPr/>
      <dgm:t>
        <a:bodyPr/>
        <a:lstStyle/>
        <a:p>
          <a:r>
            <a:rPr lang="en-US" dirty="0">
              <a:latin typeface="Calibri" charset="0"/>
              <a:ea typeface="Calibri" charset="0"/>
              <a:cs typeface="Calibri" charset="0"/>
            </a:rPr>
            <a:t>VVC</a:t>
          </a:r>
        </a:p>
      </dgm:t>
    </dgm:pt>
    <dgm:pt modelId="{1E9229B3-1CA0-4266-ADB8-B7FA84351C8B}" type="parTrans" cxnId="{8AFB56BC-9E43-49D0-B9A5-0CEBE76D518B}">
      <dgm:prSet/>
      <dgm:spPr/>
      <dgm:t>
        <a:bodyPr/>
        <a:lstStyle/>
        <a:p>
          <a:endParaRPr lang="en-US">
            <a:latin typeface="Calibri" charset="0"/>
            <a:ea typeface="Calibri" charset="0"/>
            <a:cs typeface="Calibri" charset="0"/>
          </a:endParaRPr>
        </a:p>
      </dgm:t>
    </dgm:pt>
    <dgm:pt modelId="{2607B29C-27AA-4F3F-AA8A-63C12BA97FDC}" type="sibTrans" cxnId="{8AFB56BC-9E43-49D0-B9A5-0CEBE76D518B}">
      <dgm:prSet/>
      <dgm:spPr/>
      <dgm:t>
        <a:bodyPr/>
        <a:lstStyle/>
        <a:p>
          <a:endParaRPr lang="en-US">
            <a:latin typeface="Calibri" charset="0"/>
            <a:ea typeface="Calibri" charset="0"/>
            <a:cs typeface="Calibri" charset="0"/>
          </a:endParaRPr>
        </a:p>
      </dgm:t>
    </dgm:pt>
    <dgm:pt modelId="{44AEC9A5-1FC4-419D-9857-69BB1C169A50}" type="pres">
      <dgm:prSet presAssocID="{AF38FC0D-E61D-429E-9160-89A0BCA953EF}" presName="Name0" presStyleCnt="0">
        <dgm:presLayoutVars>
          <dgm:dir/>
          <dgm:resizeHandles val="exact"/>
        </dgm:presLayoutVars>
      </dgm:prSet>
      <dgm:spPr/>
    </dgm:pt>
    <dgm:pt modelId="{9B9BCBC4-6749-483B-8145-6BB5783B6B21}" type="pres">
      <dgm:prSet presAssocID="{05D45535-3476-462D-86CF-DD9297DE7F98}" presName="node" presStyleLbl="node1" presStyleIdx="0" presStyleCnt="3">
        <dgm:presLayoutVars>
          <dgm:bulletEnabled val="1"/>
        </dgm:presLayoutVars>
      </dgm:prSet>
      <dgm:spPr/>
      <dgm:t>
        <a:bodyPr/>
        <a:lstStyle/>
        <a:p>
          <a:endParaRPr lang="en-US"/>
        </a:p>
      </dgm:t>
    </dgm:pt>
    <dgm:pt modelId="{A77A089A-424F-42F5-86B6-CCCBFA82A0D2}" type="pres">
      <dgm:prSet presAssocID="{D0E961C2-216B-4AA7-8EE5-D2835F003F47}" presName="sibTrans" presStyleLbl="sibTrans2D1" presStyleIdx="0" presStyleCnt="2"/>
      <dgm:spPr>
        <a:prstGeom prst="mathPlus">
          <a:avLst/>
        </a:prstGeom>
      </dgm:spPr>
      <dgm:t>
        <a:bodyPr/>
        <a:lstStyle/>
        <a:p>
          <a:endParaRPr lang="en-US"/>
        </a:p>
      </dgm:t>
    </dgm:pt>
    <dgm:pt modelId="{44C2B238-7CEB-40D5-9F87-1E4C77C1925B}" type="pres">
      <dgm:prSet presAssocID="{D0E961C2-216B-4AA7-8EE5-D2835F003F47}" presName="connectorText" presStyleLbl="sibTrans2D1" presStyleIdx="0" presStyleCnt="2"/>
      <dgm:spPr/>
      <dgm:t>
        <a:bodyPr/>
        <a:lstStyle/>
        <a:p>
          <a:endParaRPr lang="en-US"/>
        </a:p>
      </dgm:t>
    </dgm:pt>
    <dgm:pt modelId="{19E5FF68-742F-474F-9E3B-F86F623016F6}" type="pres">
      <dgm:prSet presAssocID="{66B78443-9ABF-4184-AE4F-1166A6FC99CB}" presName="node" presStyleLbl="node1" presStyleIdx="1" presStyleCnt="3">
        <dgm:presLayoutVars>
          <dgm:bulletEnabled val="1"/>
        </dgm:presLayoutVars>
      </dgm:prSet>
      <dgm:spPr/>
      <dgm:t>
        <a:bodyPr/>
        <a:lstStyle/>
        <a:p>
          <a:endParaRPr lang="en-US"/>
        </a:p>
      </dgm:t>
    </dgm:pt>
    <dgm:pt modelId="{8A20D75B-22C0-4DC3-BC7B-7C58DA65B932}" type="pres">
      <dgm:prSet presAssocID="{F92F794F-F139-4057-AF20-1CF7FF6720C8}" presName="sibTrans" presStyleLbl="sibTrans2D1" presStyleIdx="1" presStyleCnt="2"/>
      <dgm:spPr>
        <a:prstGeom prst="mathEqual">
          <a:avLst/>
        </a:prstGeom>
      </dgm:spPr>
      <dgm:t>
        <a:bodyPr/>
        <a:lstStyle/>
        <a:p>
          <a:endParaRPr lang="en-US"/>
        </a:p>
      </dgm:t>
    </dgm:pt>
    <dgm:pt modelId="{056DE5B7-FAC7-4AE0-8B89-F288B1230F44}" type="pres">
      <dgm:prSet presAssocID="{F92F794F-F139-4057-AF20-1CF7FF6720C8}" presName="connectorText" presStyleLbl="sibTrans2D1" presStyleIdx="1" presStyleCnt="2"/>
      <dgm:spPr/>
      <dgm:t>
        <a:bodyPr/>
        <a:lstStyle/>
        <a:p>
          <a:endParaRPr lang="en-US"/>
        </a:p>
      </dgm:t>
    </dgm:pt>
    <dgm:pt modelId="{17412E12-911E-43BC-AC79-D4C92AD9E593}" type="pres">
      <dgm:prSet presAssocID="{24C139FB-AB19-4C9B-AD5B-C19611E7980D}" presName="node" presStyleLbl="node1" presStyleIdx="2" presStyleCnt="3">
        <dgm:presLayoutVars>
          <dgm:bulletEnabled val="1"/>
        </dgm:presLayoutVars>
      </dgm:prSet>
      <dgm:spPr/>
      <dgm:t>
        <a:bodyPr/>
        <a:lstStyle/>
        <a:p>
          <a:endParaRPr lang="en-US"/>
        </a:p>
      </dgm:t>
    </dgm:pt>
  </dgm:ptLst>
  <dgm:cxnLst>
    <dgm:cxn modelId="{0E6B58A1-BD9C-4F91-9C55-1E013C1F1B28}" srcId="{AF38FC0D-E61D-429E-9160-89A0BCA953EF}" destId="{66B78443-9ABF-4184-AE4F-1166A6FC99CB}" srcOrd="1" destOrd="0" parTransId="{96EC9087-4C28-476B-93B1-E46B6770B426}" sibTransId="{F92F794F-F139-4057-AF20-1CF7FF6720C8}"/>
    <dgm:cxn modelId="{8AFB56BC-9E43-49D0-B9A5-0CEBE76D518B}" srcId="{AF38FC0D-E61D-429E-9160-89A0BCA953EF}" destId="{24C139FB-AB19-4C9B-AD5B-C19611E7980D}" srcOrd="2" destOrd="0" parTransId="{1E9229B3-1CA0-4266-ADB8-B7FA84351C8B}" sibTransId="{2607B29C-27AA-4F3F-AA8A-63C12BA97FDC}"/>
    <dgm:cxn modelId="{5C4FFE4A-3B31-4C3D-A872-31582F8A36CF}" type="presOf" srcId="{66B78443-9ABF-4184-AE4F-1166A6FC99CB}" destId="{19E5FF68-742F-474F-9E3B-F86F623016F6}" srcOrd="0" destOrd="0" presId="urn:microsoft.com/office/officeart/2005/8/layout/process1"/>
    <dgm:cxn modelId="{3755B7AC-1874-463C-9847-49AF9F01E569}" srcId="{AF38FC0D-E61D-429E-9160-89A0BCA953EF}" destId="{05D45535-3476-462D-86CF-DD9297DE7F98}" srcOrd="0" destOrd="0" parTransId="{96982C24-278A-4B71-AC0E-6FADFB104D9E}" sibTransId="{D0E961C2-216B-4AA7-8EE5-D2835F003F47}"/>
    <dgm:cxn modelId="{11D13E22-DAF6-4DF5-9A3F-664F9E126F2C}" type="presOf" srcId="{F92F794F-F139-4057-AF20-1CF7FF6720C8}" destId="{056DE5B7-FAC7-4AE0-8B89-F288B1230F44}" srcOrd="1" destOrd="0" presId="urn:microsoft.com/office/officeart/2005/8/layout/process1"/>
    <dgm:cxn modelId="{EFA8D3AF-2134-44F8-8035-874ACB97B116}" type="presOf" srcId="{F92F794F-F139-4057-AF20-1CF7FF6720C8}" destId="{8A20D75B-22C0-4DC3-BC7B-7C58DA65B932}" srcOrd="0" destOrd="0" presId="urn:microsoft.com/office/officeart/2005/8/layout/process1"/>
    <dgm:cxn modelId="{79585779-3B46-49A6-B118-5BF1EB52D23E}" type="presOf" srcId="{D0E961C2-216B-4AA7-8EE5-D2835F003F47}" destId="{A77A089A-424F-42F5-86B6-CCCBFA82A0D2}" srcOrd="0" destOrd="0" presId="urn:microsoft.com/office/officeart/2005/8/layout/process1"/>
    <dgm:cxn modelId="{11DF1F38-8F2F-40E4-9F4E-5DAC23C9F672}" type="presOf" srcId="{24C139FB-AB19-4C9B-AD5B-C19611E7980D}" destId="{17412E12-911E-43BC-AC79-D4C92AD9E593}" srcOrd="0" destOrd="0" presId="urn:microsoft.com/office/officeart/2005/8/layout/process1"/>
    <dgm:cxn modelId="{1E7E9B99-EF3D-41FF-8C6B-A8D17A3CB460}" type="presOf" srcId="{05D45535-3476-462D-86CF-DD9297DE7F98}" destId="{9B9BCBC4-6749-483B-8145-6BB5783B6B21}" srcOrd="0" destOrd="0" presId="urn:microsoft.com/office/officeart/2005/8/layout/process1"/>
    <dgm:cxn modelId="{FC03F573-766C-4EEC-86CF-5924FB19FCE5}" type="presOf" srcId="{D0E961C2-216B-4AA7-8EE5-D2835F003F47}" destId="{44C2B238-7CEB-40D5-9F87-1E4C77C1925B}" srcOrd="1" destOrd="0" presId="urn:microsoft.com/office/officeart/2005/8/layout/process1"/>
    <dgm:cxn modelId="{F592AB20-99A0-4886-BA8C-EC2D60095C28}" type="presOf" srcId="{AF38FC0D-E61D-429E-9160-89A0BCA953EF}" destId="{44AEC9A5-1FC4-419D-9857-69BB1C169A50}" srcOrd="0" destOrd="0" presId="urn:microsoft.com/office/officeart/2005/8/layout/process1"/>
    <dgm:cxn modelId="{DB2232A7-B1A5-4C91-A3F3-7D1FA86B9806}" type="presParOf" srcId="{44AEC9A5-1FC4-419D-9857-69BB1C169A50}" destId="{9B9BCBC4-6749-483B-8145-6BB5783B6B21}" srcOrd="0" destOrd="0" presId="urn:microsoft.com/office/officeart/2005/8/layout/process1"/>
    <dgm:cxn modelId="{48A5B218-307C-49A7-888C-C8277EA6623D}" type="presParOf" srcId="{44AEC9A5-1FC4-419D-9857-69BB1C169A50}" destId="{A77A089A-424F-42F5-86B6-CCCBFA82A0D2}" srcOrd="1" destOrd="0" presId="urn:microsoft.com/office/officeart/2005/8/layout/process1"/>
    <dgm:cxn modelId="{734182A7-580E-481A-853A-C336DC3BAAE8}" type="presParOf" srcId="{A77A089A-424F-42F5-86B6-CCCBFA82A0D2}" destId="{44C2B238-7CEB-40D5-9F87-1E4C77C1925B}" srcOrd="0" destOrd="0" presId="urn:microsoft.com/office/officeart/2005/8/layout/process1"/>
    <dgm:cxn modelId="{16ADBC39-1A2D-4CF5-AAC6-B06C066BE068}" type="presParOf" srcId="{44AEC9A5-1FC4-419D-9857-69BB1C169A50}" destId="{19E5FF68-742F-474F-9E3B-F86F623016F6}" srcOrd="2" destOrd="0" presId="urn:microsoft.com/office/officeart/2005/8/layout/process1"/>
    <dgm:cxn modelId="{91EA5778-DAA9-4AFC-8444-1155BD0622A4}" type="presParOf" srcId="{44AEC9A5-1FC4-419D-9857-69BB1C169A50}" destId="{8A20D75B-22C0-4DC3-BC7B-7C58DA65B932}" srcOrd="3" destOrd="0" presId="urn:microsoft.com/office/officeart/2005/8/layout/process1"/>
    <dgm:cxn modelId="{7800E9FB-E6FA-46AA-99D3-6B6572B060AB}" type="presParOf" srcId="{8A20D75B-22C0-4DC3-BC7B-7C58DA65B932}" destId="{056DE5B7-FAC7-4AE0-8B89-F288B1230F44}" srcOrd="0" destOrd="0" presId="urn:microsoft.com/office/officeart/2005/8/layout/process1"/>
    <dgm:cxn modelId="{0C8864E6-F429-4AD9-89B4-6C872C0CAD1E}" type="presParOf" srcId="{44AEC9A5-1FC4-419D-9857-69BB1C169A50}" destId="{17412E12-911E-43BC-AC79-D4C92AD9E593}" srcOrd="4"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9BCBC4-6749-483B-8145-6BB5783B6B21}">
      <dsp:nvSpPr>
        <dsp:cNvPr id="0" name=""/>
        <dsp:cNvSpPr/>
      </dsp:nvSpPr>
      <dsp:spPr>
        <a:xfrm>
          <a:off x="7555" y="1263255"/>
          <a:ext cx="2258210" cy="135492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790" tIns="224790" rIns="224790" bIns="224790" numCol="1" spcCol="1270" anchor="ctr" anchorCtr="0">
          <a:noAutofit/>
        </a:bodyPr>
        <a:lstStyle/>
        <a:p>
          <a:pPr lvl="0" algn="ctr" defTabSz="2622550">
            <a:lnSpc>
              <a:spcPct val="90000"/>
            </a:lnSpc>
            <a:spcBef>
              <a:spcPct val="0"/>
            </a:spcBef>
            <a:spcAft>
              <a:spcPct val="35000"/>
            </a:spcAft>
          </a:pPr>
          <a:endParaRPr lang="en-US" sz="5900" kern="1200" dirty="0">
            <a:latin typeface="Calibri" charset="0"/>
            <a:ea typeface="Calibri" charset="0"/>
            <a:cs typeface="Calibri" charset="0"/>
          </a:endParaRPr>
        </a:p>
      </dsp:txBody>
      <dsp:txXfrm>
        <a:off x="47239" y="1302939"/>
        <a:ext cx="2178842" cy="1275558"/>
      </dsp:txXfrm>
    </dsp:sp>
    <dsp:sp modelId="{A77A089A-424F-42F5-86B6-CCCBFA82A0D2}">
      <dsp:nvSpPr>
        <dsp:cNvPr id="0" name=""/>
        <dsp:cNvSpPr/>
      </dsp:nvSpPr>
      <dsp:spPr>
        <a:xfrm>
          <a:off x="2491587" y="1660700"/>
          <a:ext cx="478740" cy="560036"/>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latin typeface="Calibri" charset="0"/>
            <a:ea typeface="Calibri" charset="0"/>
            <a:cs typeface="Calibri" charset="0"/>
          </a:endParaRPr>
        </a:p>
      </dsp:txBody>
      <dsp:txXfrm>
        <a:off x="2491587" y="1772707"/>
        <a:ext cx="335118" cy="336022"/>
      </dsp:txXfrm>
    </dsp:sp>
    <dsp:sp modelId="{19E5FF68-742F-474F-9E3B-F86F623016F6}">
      <dsp:nvSpPr>
        <dsp:cNvPr id="0" name=""/>
        <dsp:cNvSpPr/>
      </dsp:nvSpPr>
      <dsp:spPr>
        <a:xfrm>
          <a:off x="3169050" y="1263255"/>
          <a:ext cx="2258210" cy="135492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790" tIns="224790" rIns="224790" bIns="224790" numCol="1" spcCol="1270" anchor="ctr" anchorCtr="0">
          <a:noAutofit/>
        </a:bodyPr>
        <a:lstStyle/>
        <a:p>
          <a:pPr lvl="0" algn="ctr" defTabSz="2622550">
            <a:lnSpc>
              <a:spcPct val="90000"/>
            </a:lnSpc>
            <a:spcBef>
              <a:spcPct val="0"/>
            </a:spcBef>
            <a:spcAft>
              <a:spcPct val="35000"/>
            </a:spcAft>
          </a:pPr>
          <a:endParaRPr lang="en-US" sz="5900" kern="1200" dirty="0">
            <a:latin typeface="Calibri" charset="0"/>
            <a:ea typeface="Calibri" charset="0"/>
            <a:cs typeface="Calibri" charset="0"/>
          </a:endParaRPr>
        </a:p>
      </dsp:txBody>
      <dsp:txXfrm>
        <a:off x="3208734" y="1302939"/>
        <a:ext cx="2178842" cy="1275558"/>
      </dsp:txXfrm>
    </dsp:sp>
    <dsp:sp modelId="{8A20D75B-22C0-4DC3-BC7B-7C58DA65B932}">
      <dsp:nvSpPr>
        <dsp:cNvPr id="0" name=""/>
        <dsp:cNvSpPr/>
      </dsp:nvSpPr>
      <dsp:spPr>
        <a:xfrm>
          <a:off x="5653082" y="1660700"/>
          <a:ext cx="478740" cy="560036"/>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latin typeface="Calibri" charset="0"/>
            <a:ea typeface="Calibri" charset="0"/>
            <a:cs typeface="Calibri" charset="0"/>
          </a:endParaRPr>
        </a:p>
      </dsp:txBody>
      <dsp:txXfrm>
        <a:off x="5653082" y="1772707"/>
        <a:ext cx="335118" cy="336022"/>
      </dsp:txXfrm>
    </dsp:sp>
    <dsp:sp modelId="{17412E12-911E-43BC-AC79-D4C92AD9E593}">
      <dsp:nvSpPr>
        <dsp:cNvPr id="0" name=""/>
        <dsp:cNvSpPr/>
      </dsp:nvSpPr>
      <dsp:spPr>
        <a:xfrm>
          <a:off x="6330545" y="1263255"/>
          <a:ext cx="2258210" cy="135492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790" tIns="224790" rIns="224790" bIns="224790" numCol="1" spcCol="1270" anchor="ctr" anchorCtr="0">
          <a:noAutofit/>
        </a:bodyPr>
        <a:lstStyle/>
        <a:p>
          <a:pPr lvl="0" algn="ctr" defTabSz="2622550">
            <a:lnSpc>
              <a:spcPct val="90000"/>
            </a:lnSpc>
            <a:spcBef>
              <a:spcPct val="0"/>
            </a:spcBef>
            <a:spcAft>
              <a:spcPct val="35000"/>
            </a:spcAft>
          </a:pPr>
          <a:endParaRPr lang="en-US" sz="5900" kern="1200" dirty="0">
            <a:latin typeface="Calibri" charset="0"/>
            <a:ea typeface="Calibri" charset="0"/>
            <a:cs typeface="Calibri" charset="0"/>
          </a:endParaRPr>
        </a:p>
      </dsp:txBody>
      <dsp:txXfrm>
        <a:off x="6370229" y="1302939"/>
        <a:ext cx="2178842" cy="12755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9BCBC4-6749-483B-8145-6BB5783B6B21}">
      <dsp:nvSpPr>
        <dsp:cNvPr id="0" name=""/>
        <dsp:cNvSpPr/>
      </dsp:nvSpPr>
      <dsp:spPr>
        <a:xfrm>
          <a:off x="7555" y="1263255"/>
          <a:ext cx="2258210" cy="135492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a:latin typeface="Calibri" charset="0"/>
              <a:ea typeface="Calibri" charset="0"/>
              <a:cs typeface="Calibri" charset="0"/>
            </a:rPr>
            <a:t>Veterinarian</a:t>
          </a:r>
        </a:p>
      </dsp:txBody>
      <dsp:txXfrm>
        <a:off x="47239" y="1302939"/>
        <a:ext cx="2178842" cy="1275558"/>
      </dsp:txXfrm>
    </dsp:sp>
    <dsp:sp modelId="{A77A089A-424F-42F5-86B6-CCCBFA82A0D2}">
      <dsp:nvSpPr>
        <dsp:cNvPr id="0" name=""/>
        <dsp:cNvSpPr/>
      </dsp:nvSpPr>
      <dsp:spPr>
        <a:xfrm>
          <a:off x="2491587" y="1660700"/>
          <a:ext cx="478740" cy="560036"/>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latin typeface="Calibri" charset="0"/>
            <a:ea typeface="Calibri" charset="0"/>
            <a:cs typeface="Calibri" charset="0"/>
          </a:endParaRPr>
        </a:p>
      </dsp:txBody>
      <dsp:txXfrm>
        <a:off x="2491587" y="1772707"/>
        <a:ext cx="335118" cy="336022"/>
      </dsp:txXfrm>
    </dsp:sp>
    <dsp:sp modelId="{19E5FF68-742F-474F-9E3B-F86F623016F6}">
      <dsp:nvSpPr>
        <dsp:cNvPr id="0" name=""/>
        <dsp:cNvSpPr/>
      </dsp:nvSpPr>
      <dsp:spPr>
        <a:xfrm>
          <a:off x="3169050" y="1263255"/>
          <a:ext cx="2258210" cy="135492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a:latin typeface="Calibri" charset="0"/>
              <a:ea typeface="Calibri" charset="0"/>
              <a:cs typeface="Calibri" charset="0"/>
            </a:rPr>
            <a:t>IACUC policies</a:t>
          </a:r>
        </a:p>
      </dsp:txBody>
      <dsp:txXfrm>
        <a:off x="3208734" y="1302939"/>
        <a:ext cx="2178842" cy="1275558"/>
      </dsp:txXfrm>
    </dsp:sp>
    <dsp:sp modelId="{8A20D75B-22C0-4DC3-BC7B-7C58DA65B932}">
      <dsp:nvSpPr>
        <dsp:cNvPr id="0" name=""/>
        <dsp:cNvSpPr/>
      </dsp:nvSpPr>
      <dsp:spPr>
        <a:xfrm>
          <a:off x="5653082" y="1660700"/>
          <a:ext cx="478740" cy="560036"/>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a:latin typeface="Calibri" charset="0"/>
            <a:ea typeface="Calibri" charset="0"/>
            <a:cs typeface="Calibri" charset="0"/>
          </a:endParaRPr>
        </a:p>
      </dsp:txBody>
      <dsp:txXfrm>
        <a:off x="5653082" y="1772707"/>
        <a:ext cx="335118" cy="336022"/>
      </dsp:txXfrm>
    </dsp:sp>
    <dsp:sp modelId="{17412E12-911E-43BC-AC79-D4C92AD9E593}">
      <dsp:nvSpPr>
        <dsp:cNvPr id="0" name=""/>
        <dsp:cNvSpPr/>
      </dsp:nvSpPr>
      <dsp:spPr>
        <a:xfrm>
          <a:off x="6330545" y="1263255"/>
          <a:ext cx="2258210" cy="135492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a:latin typeface="Calibri" charset="0"/>
              <a:ea typeface="Calibri" charset="0"/>
              <a:cs typeface="Calibri" charset="0"/>
            </a:rPr>
            <a:t>VVC</a:t>
          </a:r>
        </a:p>
      </dsp:txBody>
      <dsp:txXfrm>
        <a:off x="6370229" y="1302939"/>
        <a:ext cx="2178842" cy="127555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63AB0A-EE67-47FD-A2B0-46D13B5260F9}" type="datetimeFigureOut">
              <a:rPr lang="en-US" smtClean="0"/>
              <a:t>12/30/2016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D7BC08-40BF-4CCF-80B0-8C12D1F145FA}" type="slidenum">
              <a:rPr lang="en-US" smtClean="0"/>
              <a:t>‹#›</a:t>
            </a:fld>
            <a:endParaRPr lang="en-US" dirty="0"/>
          </a:p>
        </p:txBody>
      </p:sp>
    </p:spTree>
    <p:extLst>
      <p:ext uri="{BB962C8B-B14F-4D97-AF65-F5344CB8AC3E}">
        <p14:creationId xmlns:p14="http://schemas.microsoft.com/office/powerpoint/2010/main" val="1820375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Introduce</a:t>
            </a:r>
            <a:r>
              <a:rPr lang="en-US" baseline="0" dirty="0"/>
              <a:t> OLAW</a:t>
            </a:r>
            <a:r>
              <a:rPr lang="en-US" dirty="0"/>
              <a:t> notice for conceptual</a:t>
            </a:r>
            <a:r>
              <a:rPr lang="en-US" baseline="0" dirty="0"/>
              <a:t> framework</a:t>
            </a:r>
          </a:p>
          <a:p>
            <a:r>
              <a:rPr lang="en-US" baseline="0" dirty="0"/>
              <a:t>Audience is </a:t>
            </a:r>
            <a:r>
              <a:rPr lang="en-US" baseline="0" dirty="0" smtClean="0"/>
              <a:t>IACUC administrators</a:t>
            </a:r>
            <a:endParaRPr lang="en-US" baseline="0" dirty="0"/>
          </a:p>
          <a:p>
            <a:r>
              <a:rPr lang="en-US" baseline="0" dirty="0"/>
              <a:t>Aim is 25 minute module</a:t>
            </a:r>
          </a:p>
          <a:p>
            <a:endParaRPr lang="en-US" dirty="0"/>
          </a:p>
        </p:txBody>
      </p:sp>
      <p:sp>
        <p:nvSpPr>
          <p:cNvPr id="4" name="Slide Number Placeholder 3"/>
          <p:cNvSpPr>
            <a:spLocks noGrp="1"/>
          </p:cNvSpPr>
          <p:nvPr>
            <p:ph type="sldNum" sz="quarter" idx="10"/>
          </p:nvPr>
        </p:nvSpPr>
        <p:spPr/>
        <p:txBody>
          <a:bodyPr/>
          <a:lstStyle/>
          <a:p>
            <a:fld id="{A9D7BC08-40BF-4CCF-80B0-8C12D1F145FA}" type="slidenum">
              <a:rPr lang="en-US" smtClean="0"/>
              <a:t>1</a:t>
            </a:fld>
            <a:endParaRPr lang="en-US"/>
          </a:p>
        </p:txBody>
      </p:sp>
    </p:spTree>
    <p:extLst>
      <p:ext uri="{BB962C8B-B14F-4D97-AF65-F5344CB8AC3E}">
        <p14:creationId xmlns:p14="http://schemas.microsoft.com/office/powerpoint/2010/main" val="2104542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Activity Notes:</a:t>
            </a:r>
            <a:br>
              <a:rPr lang="en-US" dirty="0"/>
            </a:br>
            <a:r>
              <a:rPr lang="en-US" dirty="0"/>
              <a:t>Ask question first with just object</a:t>
            </a:r>
            <a:r>
              <a:rPr lang="en-US" baseline="0" dirty="0"/>
              <a:t>ive change</a:t>
            </a:r>
            <a:endParaRPr lang="en-US" dirty="0"/>
          </a:p>
          <a:p>
            <a:r>
              <a:rPr lang="en-US" dirty="0"/>
              <a:t>Have individuals move to the side of the room corresponding</a:t>
            </a:r>
            <a:r>
              <a:rPr lang="en-US" baseline="0" dirty="0"/>
              <a:t> to their answer</a:t>
            </a:r>
          </a:p>
          <a:p>
            <a:r>
              <a:rPr lang="en-US" baseline="0" dirty="0"/>
              <a:t>Reveal the addition of metabolic cages</a:t>
            </a:r>
          </a:p>
          <a:p>
            <a:r>
              <a:rPr lang="en-US" baseline="0" dirty="0"/>
              <a:t>Ask the question again</a:t>
            </a:r>
          </a:p>
          <a:p>
            <a:r>
              <a:rPr lang="en-US" baseline="0" dirty="0"/>
              <a:t>Have individuals move if they want to change their answer.</a:t>
            </a:r>
            <a:endParaRPr lang="en-US" dirty="0"/>
          </a:p>
          <a:p>
            <a:r>
              <a:rPr lang="en-US" dirty="0"/>
              <a:t>Reveal the addition of a control group given STZ injections.</a:t>
            </a:r>
          </a:p>
          <a:p>
            <a:r>
              <a:rPr lang="en-US" dirty="0"/>
              <a:t>Ask the question</a:t>
            </a:r>
            <a:r>
              <a:rPr lang="en-US" baseline="0" dirty="0"/>
              <a:t> again</a:t>
            </a:r>
          </a:p>
          <a:p>
            <a:r>
              <a:rPr lang="en-US" baseline="0" dirty="0"/>
              <a:t>Have individuals move if they want to change their answer.</a:t>
            </a:r>
          </a:p>
          <a:p>
            <a:endParaRPr lang="en-US" baseline="0" dirty="0"/>
          </a:p>
          <a:p>
            <a:r>
              <a:rPr lang="en-US" baseline="0" dirty="0"/>
              <a:t>Discuss importance of why each scenario would or would not make the change significant.</a:t>
            </a:r>
            <a:endParaRPr lang="en-US" dirty="0"/>
          </a:p>
        </p:txBody>
      </p:sp>
      <p:sp>
        <p:nvSpPr>
          <p:cNvPr id="4" name="Slide Number Placeholder 3"/>
          <p:cNvSpPr>
            <a:spLocks noGrp="1"/>
          </p:cNvSpPr>
          <p:nvPr>
            <p:ph type="sldNum" sz="quarter" idx="10"/>
          </p:nvPr>
        </p:nvSpPr>
        <p:spPr/>
        <p:txBody>
          <a:bodyPr/>
          <a:lstStyle/>
          <a:p>
            <a:fld id="{A9D7BC08-40BF-4CCF-80B0-8C12D1F145FA}" type="slidenum">
              <a:rPr lang="en-US" smtClean="0"/>
              <a:t>10</a:t>
            </a:fld>
            <a:endParaRPr lang="en-US" dirty="0"/>
          </a:p>
        </p:txBody>
      </p:sp>
    </p:spTree>
    <p:extLst>
      <p:ext uri="{BB962C8B-B14F-4D97-AF65-F5344CB8AC3E}">
        <p14:creationId xmlns:p14="http://schemas.microsoft.com/office/powerpoint/2010/main" val="2738503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Activity Notes:</a:t>
            </a:r>
            <a:br>
              <a:rPr lang="en-US" dirty="0"/>
            </a:br>
            <a:r>
              <a:rPr lang="en-US" dirty="0"/>
              <a:t>Ask question first with just timeline</a:t>
            </a:r>
            <a:r>
              <a:rPr lang="en-US" baseline="0" dirty="0"/>
              <a:t> change</a:t>
            </a:r>
            <a:endParaRPr lang="en-US" dirty="0"/>
          </a:p>
          <a:p>
            <a:r>
              <a:rPr lang="en-US" dirty="0"/>
              <a:t>Have individuals move to the side of the room corresponding</a:t>
            </a:r>
            <a:r>
              <a:rPr lang="en-US" baseline="0" dirty="0"/>
              <a:t> to their answer</a:t>
            </a:r>
          </a:p>
          <a:p>
            <a:r>
              <a:rPr lang="en-US" baseline="0" dirty="0"/>
              <a:t>Reveal the additional information that the study is category C</a:t>
            </a:r>
          </a:p>
          <a:p>
            <a:r>
              <a:rPr lang="en-US" baseline="0" dirty="0"/>
              <a:t>Ask the question again</a:t>
            </a:r>
          </a:p>
          <a:p>
            <a:r>
              <a:rPr lang="en-US" baseline="0" dirty="0"/>
              <a:t>Have individuals move if they want to change their answer.</a:t>
            </a:r>
            <a:endParaRPr lang="en-US" dirty="0"/>
          </a:p>
          <a:p>
            <a:r>
              <a:rPr lang="en-US" dirty="0"/>
              <a:t>What</a:t>
            </a:r>
            <a:r>
              <a:rPr lang="en-US" baseline="0" dirty="0"/>
              <a:t> if the study is Category E?</a:t>
            </a:r>
            <a:endParaRPr lang="en-US" dirty="0"/>
          </a:p>
          <a:p>
            <a:r>
              <a:rPr lang="en-US" dirty="0"/>
              <a:t>Ask the question</a:t>
            </a:r>
            <a:r>
              <a:rPr lang="en-US" baseline="0" dirty="0"/>
              <a:t> again</a:t>
            </a:r>
          </a:p>
          <a:p>
            <a:r>
              <a:rPr lang="en-US" baseline="0" dirty="0"/>
              <a:t>Have individuals move if they want to change their answer.</a:t>
            </a:r>
          </a:p>
          <a:p>
            <a:endParaRPr lang="en-US" baseline="0" dirty="0"/>
          </a:p>
          <a:p>
            <a:r>
              <a:rPr lang="en-US" baseline="0" dirty="0"/>
              <a:t>Discuss importance of why each scenario would or would not make the change significant.</a:t>
            </a:r>
            <a:endParaRPr lang="en-US" dirty="0"/>
          </a:p>
          <a:p>
            <a:endParaRPr lang="en-US" dirty="0"/>
          </a:p>
        </p:txBody>
      </p:sp>
      <p:sp>
        <p:nvSpPr>
          <p:cNvPr id="4" name="Slide Number Placeholder 3"/>
          <p:cNvSpPr>
            <a:spLocks noGrp="1"/>
          </p:cNvSpPr>
          <p:nvPr>
            <p:ph type="sldNum" sz="quarter" idx="10"/>
          </p:nvPr>
        </p:nvSpPr>
        <p:spPr/>
        <p:txBody>
          <a:bodyPr/>
          <a:lstStyle/>
          <a:p>
            <a:fld id="{A9D7BC08-40BF-4CCF-80B0-8C12D1F145FA}" type="slidenum">
              <a:rPr lang="en-US" smtClean="0"/>
              <a:t>11</a:t>
            </a:fld>
            <a:endParaRPr lang="en-US"/>
          </a:p>
        </p:txBody>
      </p:sp>
    </p:spTree>
    <p:extLst>
      <p:ext uri="{BB962C8B-B14F-4D97-AF65-F5344CB8AC3E}">
        <p14:creationId xmlns:p14="http://schemas.microsoft.com/office/powerpoint/2010/main" val="4126027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A9D7BC08-40BF-4CCF-80B0-8C12D1F145FA}" type="slidenum">
              <a:rPr lang="en-US" smtClean="0"/>
              <a:t>12</a:t>
            </a:fld>
            <a:endParaRPr lang="en-US"/>
          </a:p>
        </p:txBody>
      </p:sp>
    </p:spTree>
    <p:extLst>
      <p:ext uri="{BB962C8B-B14F-4D97-AF65-F5344CB8AC3E}">
        <p14:creationId xmlns:p14="http://schemas.microsoft.com/office/powerpoint/2010/main" val="1583809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baseline="0" dirty="0"/>
              <a:t>The Facilitator starts the discussion by asking what are the key components to a functional VVC?  Trainee responds with the appropriate responses.  </a:t>
            </a:r>
          </a:p>
          <a:p>
            <a:endParaRPr lang="en-US" baseline="0" dirty="0"/>
          </a:p>
          <a:p>
            <a:r>
              <a:rPr lang="en-US" baseline="0" dirty="0"/>
              <a:t>Facilitator continues to ask questions to elaborate that the Veterinarian must be authorized and trained by the IACUC, it doesn’t necessarily have to be the Attending Veterinarian, and it can be more than one veterinarian. </a:t>
            </a:r>
            <a:endParaRPr lang="en-US" baseline="0" dirty="0" smtClean="0"/>
          </a:p>
          <a:p>
            <a:endParaRPr lang="en-US" baseline="0" dirty="0"/>
          </a:p>
          <a:p>
            <a:r>
              <a:rPr lang="en-US" baseline="0" dirty="0"/>
              <a:t>The Facilitator should also prompt the trainee to clarify what is meant by policies--can be guidance documents, SOPs, formularies--and that these documents also need to be reviewed and approved by the IACUC at least once every 3 years. </a:t>
            </a:r>
          </a:p>
          <a:p>
            <a:endParaRPr lang="en-US" dirty="0"/>
          </a:p>
          <a:p>
            <a:r>
              <a:rPr lang="en-US" dirty="0"/>
              <a:t>The Facilitator should try as much as possible to get the</a:t>
            </a:r>
            <a:r>
              <a:rPr lang="en-US" baseline="0" dirty="0"/>
              <a:t> trainee to provide the responses and also justify why these additional pieces of information are necessary—to clarify that VVC is not DMR, but an IACUC-authorized veterinarian is verifying what the IACUC previously reviewed and approved.  </a:t>
            </a:r>
          </a:p>
          <a:p>
            <a:endParaRPr lang="en-US" dirty="0"/>
          </a:p>
        </p:txBody>
      </p:sp>
      <p:sp>
        <p:nvSpPr>
          <p:cNvPr id="4" name="Slide Number Placeholder 3"/>
          <p:cNvSpPr>
            <a:spLocks noGrp="1"/>
          </p:cNvSpPr>
          <p:nvPr>
            <p:ph type="sldNum" sz="quarter" idx="10"/>
          </p:nvPr>
        </p:nvSpPr>
        <p:spPr/>
        <p:txBody>
          <a:bodyPr/>
          <a:lstStyle/>
          <a:p>
            <a:fld id="{A9D7BC08-40BF-4CCF-80B0-8C12D1F145FA}" type="slidenum">
              <a:rPr lang="en-US" smtClean="0"/>
              <a:t>13</a:t>
            </a:fld>
            <a:endParaRPr lang="en-US"/>
          </a:p>
        </p:txBody>
      </p:sp>
    </p:spTree>
    <p:extLst>
      <p:ext uri="{BB962C8B-B14F-4D97-AF65-F5344CB8AC3E}">
        <p14:creationId xmlns:p14="http://schemas.microsoft.com/office/powerpoint/2010/main" val="3443542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baseline="0" dirty="0"/>
              <a:t>The Facilitator starts the discussion by asking what are the key components to a functional VVC?  Trainee responds with the appropriate responses.  </a:t>
            </a:r>
          </a:p>
          <a:p>
            <a:endParaRPr lang="en-US" baseline="0" dirty="0"/>
          </a:p>
          <a:p>
            <a:r>
              <a:rPr lang="en-US" baseline="0" dirty="0"/>
              <a:t>Facilitator continues to ask questions to elaborate that the </a:t>
            </a:r>
            <a:r>
              <a:rPr lang="en-US" baseline="0" dirty="0" smtClean="0"/>
              <a:t>veterinarian </a:t>
            </a:r>
            <a:r>
              <a:rPr lang="en-US" baseline="0" dirty="0"/>
              <a:t>must be authorized and trained by the IACUC, it doesn’t necessarily have to be the Attending Veterinarian, and it can be more than one veterinarian. </a:t>
            </a:r>
            <a:endParaRPr lang="en-US" baseline="0" dirty="0" smtClean="0"/>
          </a:p>
          <a:p>
            <a:endParaRPr lang="en-US" baseline="0" dirty="0"/>
          </a:p>
          <a:p>
            <a:r>
              <a:rPr lang="en-US" baseline="0" dirty="0"/>
              <a:t>The Facilitator should also prompt the trainee to clarify what is meant by policies--can be guidance documents, SOPs, formularies--and that these documents also need to be reviewed and approved by the IACUC at least once every 3 years. </a:t>
            </a:r>
          </a:p>
          <a:p>
            <a:endParaRPr lang="en-US" dirty="0"/>
          </a:p>
          <a:p>
            <a:r>
              <a:rPr lang="en-US" dirty="0"/>
              <a:t>The Facilitator should try as much as possible to get the</a:t>
            </a:r>
            <a:r>
              <a:rPr lang="en-US" baseline="0" dirty="0"/>
              <a:t> trainee to provide the responses and also justify why these additional pieces of information are necessary—to clarify that VVC is not DMR, but an IACUC-authorized veterinarian is verifying what the IACUC previously reviewed and approved.  </a:t>
            </a:r>
          </a:p>
          <a:p>
            <a:endParaRPr lang="en-US" dirty="0"/>
          </a:p>
        </p:txBody>
      </p:sp>
      <p:sp>
        <p:nvSpPr>
          <p:cNvPr id="4" name="Slide Number Placeholder 3"/>
          <p:cNvSpPr>
            <a:spLocks noGrp="1"/>
          </p:cNvSpPr>
          <p:nvPr>
            <p:ph type="sldNum" sz="quarter" idx="10"/>
          </p:nvPr>
        </p:nvSpPr>
        <p:spPr/>
        <p:txBody>
          <a:bodyPr/>
          <a:lstStyle/>
          <a:p>
            <a:fld id="{A9D7BC08-40BF-4CCF-80B0-8C12D1F145FA}" type="slidenum">
              <a:rPr lang="en-US" smtClean="0"/>
              <a:t>14</a:t>
            </a:fld>
            <a:endParaRPr lang="en-US"/>
          </a:p>
        </p:txBody>
      </p:sp>
    </p:spTree>
    <p:extLst>
      <p:ext uri="{BB962C8B-B14F-4D97-AF65-F5344CB8AC3E}">
        <p14:creationId xmlns:p14="http://schemas.microsoft.com/office/powerpoint/2010/main" val="3701443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baseline="0" dirty="0"/>
              <a:t>The Facilitator starts the discussion by asking what types of significant changes </a:t>
            </a:r>
            <a:r>
              <a:rPr lang="en-US" baseline="0" dirty="0" smtClean="0"/>
              <a:t>a </a:t>
            </a:r>
            <a:r>
              <a:rPr lang="en-US" baseline="0" dirty="0"/>
              <a:t>functional VVC </a:t>
            </a:r>
            <a:r>
              <a:rPr lang="en-US" baseline="0" dirty="0" smtClean="0"/>
              <a:t>can cover.  </a:t>
            </a:r>
            <a:r>
              <a:rPr lang="en-US" baseline="0" dirty="0"/>
              <a:t>Ask trainee to also provide examples of each.  Then the Facilitator asks the trainee to provide changes to each example they provided that would make it ineligible for VVC.  </a:t>
            </a:r>
          </a:p>
          <a:p>
            <a:endParaRPr lang="en-US" baseline="0" dirty="0" smtClean="0"/>
          </a:p>
          <a:p>
            <a:r>
              <a:rPr lang="en-US" baseline="0" dirty="0" smtClean="0"/>
              <a:t>Then </a:t>
            </a:r>
            <a:r>
              <a:rPr lang="en-US" baseline="0" dirty="0"/>
              <a:t>Facilitator can also provide additional case scenarios that they have handled at their institution, e.g. real-life examples of how their institution implemented VVC or the reasons why they chose not to.  </a:t>
            </a:r>
          </a:p>
          <a:p>
            <a:endParaRPr lang="en-US" baseline="0" dirty="0"/>
          </a:p>
          <a:p>
            <a:r>
              <a:rPr lang="en-US" baseline="0" dirty="0"/>
              <a:t>Then also cover the significant change that can be administratively handled (with a policy but without additional consultation)—increase in animal numbers.  Ask trainee to provide pros and cons of their institution choosing to implement or not implement this.  Again, Facilitator will provide real-life case scenarios to illustrate the various permutations of how to handle these types of significant changes to IACUC protocols.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A9D7BC08-40BF-4CCF-80B0-8C12D1F145FA}" type="slidenum">
              <a:rPr lang="en-US" smtClean="0"/>
              <a:t>15</a:t>
            </a:fld>
            <a:endParaRPr lang="en-US"/>
          </a:p>
        </p:txBody>
      </p:sp>
    </p:spTree>
    <p:extLst>
      <p:ext uri="{BB962C8B-B14F-4D97-AF65-F5344CB8AC3E}">
        <p14:creationId xmlns:p14="http://schemas.microsoft.com/office/powerpoint/2010/main" val="14513419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baseline="0" dirty="0"/>
              <a:t>The Facilitator starts the discussion by asking what types of significant changes can a functional VVC </a:t>
            </a:r>
            <a:r>
              <a:rPr lang="en-US" baseline="0" dirty="0" smtClean="0"/>
              <a:t>cover and to provide </a:t>
            </a:r>
            <a:r>
              <a:rPr lang="en-US" baseline="0" dirty="0"/>
              <a:t>examples of each.  </a:t>
            </a:r>
            <a:r>
              <a:rPr lang="en-US" baseline="0" dirty="0" smtClean="0"/>
              <a:t>Then, </a:t>
            </a:r>
            <a:r>
              <a:rPr lang="en-US" baseline="0" dirty="0"/>
              <a:t>the Facilitator asks the trainee to provide changes to each example they provided that would make it ineligible for VVC.  </a:t>
            </a:r>
            <a:endParaRPr lang="en-US" baseline="0" dirty="0" smtClean="0"/>
          </a:p>
          <a:p>
            <a:endParaRPr lang="en-US" baseline="0" dirty="0"/>
          </a:p>
          <a:p>
            <a:r>
              <a:rPr lang="en-US" baseline="0" dirty="0"/>
              <a:t>Then Facilitator can also provide additional case scenarios that they have handled at their institution, e.g. real-life examples of how their institution implemented VVC or the reasons why they chose not to.  </a:t>
            </a:r>
          </a:p>
          <a:p>
            <a:endParaRPr lang="en-US" baseline="0" dirty="0"/>
          </a:p>
          <a:p>
            <a:r>
              <a:rPr lang="en-US" baseline="0" dirty="0" smtClean="0"/>
              <a:t>Then, cover </a:t>
            </a:r>
            <a:r>
              <a:rPr lang="en-US" baseline="0" dirty="0"/>
              <a:t>the significant change that can be administratively handled (with a policy but without additional consultation)—increase in animal numbers.  Ask trainee to provide pros and cons of their institution choosing to implement or not implement this.  Again, Facilitator will provide real-life case scenarios to illustrate the various permutations of how to handle these types of significant changes to IACUC protocols.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A9D7BC08-40BF-4CCF-80B0-8C12D1F145FA}" type="slidenum">
              <a:rPr lang="en-US" smtClean="0"/>
              <a:t>16</a:t>
            </a:fld>
            <a:endParaRPr lang="en-US"/>
          </a:p>
        </p:txBody>
      </p:sp>
    </p:spTree>
    <p:extLst>
      <p:ext uri="{BB962C8B-B14F-4D97-AF65-F5344CB8AC3E}">
        <p14:creationId xmlns:p14="http://schemas.microsoft.com/office/powerpoint/2010/main" val="3615086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sz="1200" dirty="0"/>
              <a:t>Allows Institution the flexibility to come up with their own definition of what is “significant”</a:t>
            </a:r>
          </a:p>
          <a:p>
            <a:r>
              <a:rPr lang="en-US" sz="1200" dirty="0"/>
              <a:t>Institution can determine their comfort-level of what an authorized veterinarian can approve (VVC)</a:t>
            </a:r>
          </a:p>
          <a:p>
            <a:r>
              <a:rPr lang="en-US" sz="1200" dirty="0"/>
              <a:t>Elucidates what is an administrative change</a:t>
            </a:r>
          </a:p>
          <a:p>
            <a:r>
              <a:rPr lang="en-US" sz="1200" dirty="0"/>
              <a:t>By providing a definition, it provides clarity to the IACUC</a:t>
            </a:r>
          </a:p>
          <a:p>
            <a:endParaRPr lang="en-US" dirty="0"/>
          </a:p>
        </p:txBody>
      </p:sp>
      <p:sp>
        <p:nvSpPr>
          <p:cNvPr id="4" name="Slide Number Placeholder 3"/>
          <p:cNvSpPr>
            <a:spLocks noGrp="1"/>
          </p:cNvSpPr>
          <p:nvPr>
            <p:ph type="sldNum" sz="quarter" idx="10"/>
          </p:nvPr>
        </p:nvSpPr>
        <p:spPr/>
        <p:txBody>
          <a:bodyPr/>
          <a:lstStyle/>
          <a:p>
            <a:fld id="{A9D7BC08-40BF-4CCF-80B0-8C12D1F145FA}" type="slidenum">
              <a:rPr lang="en-US" smtClean="0"/>
              <a:t>17</a:t>
            </a:fld>
            <a:endParaRPr lang="en-US" dirty="0"/>
          </a:p>
        </p:txBody>
      </p:sp>
    </p:spTree>
    <p:extLst>
      <p:ext uri="{BB962C8B-B14F-4D97-AF65-F5344CB8AC3E}">
        <p14:creationId xmlns:p14="http://schemas.microsoft.com/office/powerpoint/2010/main" val="1386168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Roleplay</a:t>
            </a:r>
            <a:r>
              <a:rPr lang="en-US" baseline="0" dirty="0"/>
              <a:t> Activity Notes: 5-10 minutes</a:t>
            </a:r>
          </a:p>
          <a:p>
            <a:r>
              <a:rPr lang="en-US" baseline="0" dirty="0"/>
              <a:t>Assign individuals one of the five roles indicated above, then have them deliberate on the two scenarios below for 3 minutes with the expectation that they will decide if they will or will not adopt VVC at their mock institution based on the role they have been assigned. </a:t>
            </a:r>
            <a:endParaRPr lang="en-US" dirty="0"/>
          </a:p>
          <a:p>
            <a:endParaRPr lang="en-US" dirty="0"/>
          </a:p>
          <a:p>
            <a:r>
              <a:rPr lang="en-US" dirty="0"/>
              <a:t>Scenario 1:  Academic Institution with a Medical School with 750 protocols</a:t>
            </a:r>
          </a:p>
          <a:p>
            <a:r>
              <a:rPr lang="en-US" dirty="0"/>
              <a:t>Scenario 2:  Academic Institution with a Veterinary School with 200 protocols</a:t>
            </a:r>
          </a:p>
        </p:txBody>
      </p:sp>
      <p:sp>
        <p:nvSpPr>
          <p:cNvPr id="4" name="Slide Number Placeholder 3"/>
          <p:cNvSpPr>
            <a:spLocks noGrp="1"/>
          </p:cNvSpPr>
          <p:nvPr>
            <p:ph type="sldNum" sz="quarter" idx="10"/>
          </p:nvPr>
        </p:nvSpPr>
        <p:spPr/>
        <p:txBody>
          <a:bodyPr/>
          <a:lstStyle/>
          <a:p>
            <a:fld id="{A9D7BC08-40BF-4CCF-80B0-8C12D1F145FA}" type="slidenum">
              <a:rPr lang="en-US" smtClean="0"/>
              <a:t>18</a:t>
            </a:fld>
            <a:endParaRPr lang="en-US" dirty="0"/>
          </a:p>
        </p:txBody>
      </p:sp>
    </p:spTree>
    <p:extLst>
      <p:ext uri="{BB962C8B-B14F-4D97-AF65-F5344CB8AC3E}">
        <p14:creationId xmlns:p14="http://schemas.microsoft.com/office/powerpoint/2010/main" val="1672607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A9D7BC08-40BF-4CCF-80B0-8C12D1F145FA}" type="slidenum">
              <a:rPr lang="en-US" smtClean="0"/>
              <a:t>19</a:t>
            </a:fld>
            <a:endParaRPr lang="en-US" dirty="0"/>
          </a:p>
        </p:txBody>
      </p:sp>
    </p:spTree>
    <p:extLst>
      <p:ext uri="{BB962C8B-B14F-4D97-AF65-F5344CB8AC3E}">
        <p14:creationId xmlns:p14="http://schemas.microsoft.com/office/powerpoint/2010/main" val="440996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A9D7BC08-40BF-4CCF-80B0-8C12D1F145FA}" type="slidenum">
              <a:rPr lang="en-US" smtClean="0"/>
              <a:t>2</a:t>
            </a:fld>
            <a:endParaRPr lang="en-US"/>
          </a:p>
        </p:txBody>
      </p:sp>
    </p:spTree>
    <p:extLst>
      <p:ext uri="{BB962C8B-B14F-4D97-AF65-F5344CB8AC3E}">
        <p14:creationId xmlns:p14="http://schemas.microsoft.com/office/powerpoint/2010/main" val="271302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The</a:t>
            </a:r>
            <a:r>
              <a:rPr lang="en-US" baseline="0" dirty="0"/>
              <a:t> reference documents referenced in the OLAW Notice NOT-14-126.  </a:t>
            </a:r>
          </a:p>
          <a:p>
            <a:r>
              <a:rPr lang="en-US" baseline="0" dirty="0"/>
              <a:t>Ask the trainee what other documents could be used to help create a functional VVC—open-ended discussion to demonstrate that while the federal regulations and guidance documents are helpful, institutional IACUC policies are also important to consult, as well as any institutional or internal processes/SOPs that surround their protocol review process.  </a:t>
            </a:r>
            <a:endParaRPr lang="en-US" dirty="0"/>
          </a:p>
        </p:txBody>
      </p:sp>
      <p:sp>
        <p:nvSpPr>
          <p:cNvPr id="4" name="Slide Number Placeholder 3"/>
          <p:cNvSpPr>
            <a:spLocks noGrp="1"/>
          </p:cNvSpPr>
          <p:nvPr>
            <p:ph type="sldNum" sz="quarter" idx="10"/>
          </p:nvPr>
        </p:nvSpPr>
        <p:spPr/>
        <p:txBody>
          <a:bodyPr/>
          <a:lstStyle/>
          <a:p>
            <a:fld id="{A9D7BC08-40BF-4CCF-80B0-8C12D1F145FA}" type="slidenum">
              <a:rPr lang="en-US" smtClean="0"/>
              <a:t>20</a:t>
            </a:fld>
            <a:endParaRPr lang="en-US" dirty="0"/>
          </a:p>
        </p:txBody>
      </p:sp>
    </p:spTree>
    <p:extLst>
      <p:ext uri="{BB962C8B-B14F-4D97-AF65-F5344CB8AC3E}">
        <p14:creationId xmlns:p14="http://schemas.microsoft.com/office/powerpoint/2010/main" val="1854975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Hand</a:t>
            </a:r>
            <a:r>
              <a:rPr lang="en-US" baseline="0" dirty="0"/>
              <a:t> out the summative assessment for the training module and ask attendees to complete and return to you.</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9D7BC08-40BF-4CCF-80B0-8C12D1F145FA}"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827591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A9D7BC08-40BF-4CCF-80B0-8C12D1F145FA}" type="slidenum">
              <a:rPr lang="en-US" smtClean="0"/>
              <a:t>3</a:t>
            </a:fld>
            <a:endParaRPr lang="en-US" dirty="0"/>
          </a:p>
        </p:txBody>
      </p:sp>
    </p:spTree>
    <p:extLst>
      <p:ext uri="{BB962C8B-B14F-4D97-AF65-F5344CB8AC3E}">
        <p14:creationId xmlns:p14="http://schemas.microsoft.com/office/powerpoint/2010/main" val="333810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addition, some activities that may not have a direct impact on animal welfare are also considered to be significant.</a:t>
            </a:r>
          </a:p>
          <a:p>
            <a:endParaRPr lang="en-US" dirty="0"/>
          </a:p>
        </p:txBody>
      </p:sp>
      <p:sp>
        <p:nvSpPr>
          <p:cNvPr id="4" name="Slide Number Placeholder 3"/>
          <p:cNvSpPr>
            <a:spLocks noGrp="1"/>
          </p:cNvSpPr>
          <p:nvPr>
            <p:ph type="sldNum" sz="quarter" idx="10"/>
          </p:nvPr>
        </p:nvSpPr>
        <p:spPr/>
        <p:txBody>
          <a:bodyPr/>
          <a:lstStyle/>
          <a:p>
            <a:fld id="{A9D7BC08-40BF-4CCF-80B0-8C12D1F145FA}" type="slidenum">
              <a:rPr lang="en-US" smtClean="0"/>
              <a:t>4</a:t>
            </a:fld>
            <a:endParaRPr lang="en-US"/>
          </a:p>
        </p:txBody>
      </p:sp>
    </p:spTree>
    <p:extLst>
      <p:ext uri="{BB962C8B-B14F-4D97-AF65-F5344CB8AC3E}">
        <p14:creationId xmlns:p14="http://schemas.microsoft.com/office/powerpoint/2010/main" val="3847818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baseline="0" dirty="0"/>
              <a:t>Activity Time: 5 minutes</a:t>
            </a:r>
          </a:p>
          <a:p>
            <a:r>
              <a:rPr lang="en-US" baseline="0" dirty="0"/>
              <a:t>Use red inflatable beach ball and toss it to individuals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audience</a:t>
            </a:r>
            <a:r>
              <a:rPr lang="en-US" baseline="0" dirty="0"/>
              <a:t> to give examples of significant changes</a:t>
            </a:r>
          </a:p>
          <a:p>
            <a:r>
              <a:rPr lang="en-US" baseline="0" dirty="0"/>
              <a:t>Write answers down on a post it board</a:t>
            </a:r>
          </a:p>
          <a:p>
            <a:r>
              <a:rPr lang="en-US" baseline="0" dirty="0"/>
              <a:t>Emphasize why each response is significant</a:t>
            </a:r>
          </a:p>
          <a:p>
            <a:r>
              <a:rPr lang="en-US" baseline="0" dirty="0"/>
              <a:t>Pause to discuss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Have them toss the ball to another individual</a:t>
            </a:r>
          </a:p>
          <a:p>
            <a:endParaRPr lang="en-US" dirty="0"/>
          </a:p>
        </p:txBody>
      </p:sp>
      <p:sp>
        <p:nvSpPr>
          <p:cNvPr id="4" name="Slide Number Placeholder 3"/>
          <p:cNvSpPr>
            <a:spLocks noGrp="1"/>
          </p:cNvSpPr>
          <p:nvPr>
            <p:ph type="sldNum" sz="quarter" idx="10"/>
          </p:nvPr>
        </p:nvSpPr>
        <p:spPr/>
        <p:txBody>
          <a:bodyPr/>
          <a:lstStyle/>
          <a:p>
            <a:fld id="{A9D7BC08-40BF-4CCF-80B0-8C12D1F145FA}" type="slidenum">
              <a:rPr lang="en-US" smtClean="0"/>
              <a:t>5</a:t>
            </a:fld>
            <a:endParaRPr lang="en-US"/>
          </a:p>
        </p:txBody>
      </p:sp>
    </p:spTree>
    <p:extLst>
      <p:ext uri="{BB962C8B-B14F-4D97-AF65-F5344CB8AC3E}">
        <p14:creationId xmlns:p14="http://schemas.microsoft.com/office/powerpoint/2010/main" val="1269956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baseline="0" dirty="0"/>
              <a:t>Activity Time: 5 minutes</a:t>
            </a:r>
          </a:p>
          <a:p>
            <a:r>
              <a:rPr lang="en-US" baseline="0" dirty="0"/>
              <a:t>Use red inflatable beach ball and toss it to individuals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audience</a:t>
            </a:r>
            <a:r>
              <a:rPr lang="en-US" baseline="0" dirty="0"/>
              <a:t> to give examples of significant changes</a:t>
            </a:r>
          </a:p>
          <a:p>
            <a:r>
              <a:rPr lang="en-US" baseline="0" dirty="0"/>
              <a:t>Write answers down on a post it board</a:t>
            </a:r>
          </a:p>
          <a:p>
            <a:r>
              <a:rPr lang="en-US" baseline="0" dirty="0"/>
              <a:t>Emphasize why each response is significant</a:t>
            </a:r>
          </a:p>
          <a:p>
            <a:r>
              <a:rPr lang="en-US" baseline="0" dirty="0"/>
              <a:t>Pause to discuss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Have them toss the ball to another individual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9D7BC08-40BF-4CCF-80B0-8C12D1F145FA}" type="slidenum">
              <a:rPr lang="en-US" smtClean="0"/>
              <a:t>6</a:t>
            </a:fld>
            <a:endParaRPr lang="en-US" dirty="0"/>
          </a:p>
        </p:txBody>
      </p:sp>
    </p:spTree>
    <p:extLst>
      <p:ext uri="{BB962C8B-B14F-4D97-AF65-F5344CB8AC3E}">
        <p14:creationId xmlns:p14="http://schemas.microsoft.com/office/powerpoint/2010/main" val="2762699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A9D7BC08-40BF-4CCF-80B0-8C12D1F145FA}" type="slidenum">
              <a:rPr lang="en-US" smtClean="0"/>
              <a:t>7</a:t>
            </a:fld>
            <a:endParaRPr lang="en-US"/>
          </a:p>
        </p:txBody>
      </p:sp>
    </p:spTree>
    <p:extLst>
      <p:ext uri="{BB962C8B-B14F-4D97-AF65-F5344CB8AC3E}">
        <p14:creationId xmlns:p14="http://schemas.microsoft.com/office/powerpoint/2010/main" val="4128872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You can use a</a:t>
            </a:r>
            <a:r>
              <a:rPr lang="en-US" baseline="0" dirty="0"/>
              <a:t> jigsaw activity with this section. Activity time: 5-10 minutes.  </a:t>
            </a:r>
          </a:p>
          <a:p>
            <a:r>
              <a:rPr lang="en-US" baseline="0" dirty="0"/>
              <a:t>Present the </a:t>
            </a:r>
            <a:r>
              <a:rPr lang="en-US" baseline="0" dirty="0" smtClean="0"/>
              <a:t>scenarios </a:t>
            </a:r>
            <a:r>
              <a:rPr lang="en-US" baseline="0" dirty="0"/>
              <a:t>and ask individuals </a:t>
            </a:r>
            <a:r>
              <a:rPr lang="en-US" baseline="0" dirty="0" smtClean="0"/>
              <a:t>who believe </a:t>
            </a:r>
            <a:r>
              <a:rPr lang="en-US" baseline="0" dirty="0"/>
              <a:t>the answer is yes it is a significant change to move to one side of the room, while the individuals </a:t>
            </a:r>
            <a:r>
              <a:rPr lang="en-US" baseline="0" dirty="0" smtClean="0"/>
              <a:t>who think </a:t>
            </a:r>
            <a:r>
              <a:rPr lang="en-US" baseline="0" dirty="0"/>
              <a:t>the answer is no go to the other side of the room.  </a:t>
            </a:r>
            <a:r>
              <a:rPr lang="en-US" baseline="0" dirty="0" smtClean="0"/>
              <a:t>Then, </a:t>
            </a:r>
            <a:r>
              <a:rPr lang="en-US" baseline="0" dirty="0"/>
              <a:t>as you reveal additional </a:t>
            </a:r>
            <a:r>
              <a:rPr lang="en-US" baseline="0" dirty="0" smtClean="0"/>
              <a:t>information, </a:t>
            </a:r>
            <a:r>
              <a:rPr lang="en-US" baseline="0" dirty="0"/>
              <a:t>ask the individuals if they want to change their answer and move accordingly.</a:t>
            </a:r>
            <a:endParaRPr lang="en-US" dirty="0"/>
          </a:p>
        </p:txBody>
      </p:sp>
      <p:sp>
        <p:nvSpPr>
          <p:cNvPr id="4" name="Slide Number Placeholder 3"/>
          <p:cNvSpPr>
            <a:spLocks noGrp="1"/>
          </p:cNvSpPr>
          <p:nvPr>
            <p:ph type="sldNum" sz="quarter" idx="10"/>
          </p:nvPr>
        </p:nvSpPr>
        <p:spPr/>
        <p:txBody>
          <a:bodyPr/>
          <a:lstStyle/>
          <a:p>
            <a:fld id="{A9D7BC08-40BF-4CCF-80B0-8C12D1F145FA}" type="slidenum">
              <a:rPr lang="en-US" smtClean="0"/>
              <a:t>8</a:t>
            </a:fld>
            <a:endParaRPr lang="en-US" dirty="0"/>
          </a:p>
        </p:txBody>
      </p:sp>
    </p:spTree>
    <p:extLst>
      <p:ext uri="{BB962C8B-B14F-4D97-AF65-F5344CB8AC3E}">
        <p14:creationId xmlns:p14="http://schemas.microsoft.com/office/powerpoint/2010/main" val="2000110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Activity Notes:</a:t>
            </a:r>
            <a:br>
              <a:rPr lang="en-US" dirty="0"/>
            </a:br>
            <a:r>
              <a:rPr lang="en-US" dirty="0"/>
              <a:t>Ask question first with just pictures</a:t>
            </a:r>
          </a:p>
          <a:p>
            <a:r>
              <a:rPr lang="en-US" dirty="0"/>
              <a:t>Have individuals move to the side of the room corresponding</a:t>
            </a:r>
            <a:r>
              <a:rPr lang="en-US" baseline="0" dirty="0"/>
              <a:t> to their answer</a:t>
            </a:r>
          </a:p>
          <a:p>
            <a:r>
              <a:rPr lang="en-US" baseline="0" dirty="0"/>
              <a:t>Reveal the scientific names</a:t>
            </a:r>
          </a:p>
          <a:p>
            <a:r>
              <a:rPr lang="en-US" baseline="0" dirty="0"/>
              <a:t>Ask the question again</a:t>
            </a:r>
          </a:p>
          <a:p>
            <a:r>
              <a:rPr lang="en-US" baseline="0" dirty="0"/>
              <a:t>Have individuals move if they want to change their answer.</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Discuss importance of why this would be a significant change.</a:t>
            </a:r>
            <a:endParaRPr lang="en-US" dirty="0"/>
          </a:p>
          <a:p>
            <a:endParaRPr lang="en-US" dirty="0"/>
          </a:p>
        </p:txBody>
      </p:sp>
      <p:sp>
        <p:nvSpPr>
          <p:cNvPr id="4" name="Slide Number Placeholder 3"/>
          <p:cNvSpPr>
            <a:spLocks noGrp="1"/>
          </p:cNvSpPr>
          <p:nvPr>
            <p:ph type="sldNum" sz="quarter" idx="10"/>
          </p:nvPr>
        </p:nvSpPr>
        <p:spPr/>
        <p:txBody>
          <a:bodyPr/>
          <a:lstStyle/>
          <a:p>
            <a:fld id="{A9D7BC08-40BF-4CCF-80B0-8C12D1F145FA}" type="slidenum">
              <a:rPr lang="en-US" smtClean="0"/>
              <a:t>9</a:t>
            </a:fld>
            <a:endParaRPr lang="en-US"/>
          </a:p>
        </p:txBody>
      </p:sp>
    </p:spTree>
    <p:extLst>
      <p:ext uri="{BB962C8B-B14F-4D97-AF65-F5344CB8AC3E}">
        <p14:creationId xmlns:p14="http://schemas.microsoft.com/office/powerpoint/2010/main" val="3825113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smtClean="0"/>
              <a:t>12/30/2016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546930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624D31-43A5-475A-80CF-332C9F6DCF35}" type="datetimeFigureOut">
              <a:rPr lang="en-US" smtClean="0"/>
              <a:t>12/30/2016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703360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624D31-43A5-475A-80CF-332C9F6DCF35}" type="datetimeFigureOut">
              <a:rPr lang="en-US" smtClean="0"/>
              <a:t>12/30/2016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7262218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624D31-43A5-475A-80CF-332C9F6DCF35}" type="datetimeFigureOut">
              <a:rPr lang="en-US" smtClean="0"/>
              <a:t>12/30/2016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8684108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624D31-43A5-475A-80CF-332C9F6DCF35}" type="datetimeFigureOut">
              <a:rPr lang="en-US" smtClean="0"/>
              <a:t>12/30/2016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41005268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624D31-43A5-475A-80CF-332C9F6DCF35}" type="datetimeFigureOut">
              <a:rPr lang="en-US" smtClean="0"/>
              <a:t>12/30/2016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7334811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smtClean="0"/>
              <a:t>12/30/2016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487226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smtClean="0"/>
              <a:t>12/30/2016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52777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smtClean="0"/>
              <a:t>12/30/2016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a:t>
            </a:fld>
            <a:endParaRPr lang="en-US" dirty="0"/>
          </a:p>
        </p:txBody>
      </p:sp>
    </p:spTree>
    <p:extLst>
      <p:ext uri="{BB962C8B-B14F-4D97-AF65-F5344CB8AC3E}">
        <p14:creationId xmlns:p14="http://schemas.microsoft.com/office/powerpoint/2010/main" val="1023610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t>12/30/2016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3488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smtClean="0"/>
              <a:t>12/30/2016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585016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smtClean="0"/>
              <a:t>12/30/2016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983847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smtClean="0"/>
              <a:t>12/30/2016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688215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4136C-8742-45B2-AF27-D93DF72833A9}" type="datetimeFigureOut">
              <a:rPr lang="en-US" smtClean="0"/>
              <a:t>12/30/2016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93338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ABBEA6-7C60-4B02-AE87-00D78D8422AF}" type="datetimeFigureOut">
              <a:rPr lang="en-US" smtClean="0"/>
              <a:t>12/30/2016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9808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Drag picture to placeholder or click icon to add</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
        <p:nvSpPr>
          <p:cNvPr id="5" name="Date Placeholder 4"/>
          <p:cNvSpPr>
            <a:spLocks noGrp="1"/>
          </p:cNvSpPr>
          <p:nvPr>
            <p:ph type="dt" sz="half" idx="10"/>
          </p:nvPr>
        </p:nvSpPr>
        <p:spPr/>
        <p:txBody>
          <a:bodyPr/>
          <a:lstStyle/>
          <a:p>
            <a:fld id="{C9CAD897-D46E-4AD2-BD9B-49DD3E640873}" type="datetimeFigureOut">
              <a:rPr lang="en-US" smtClean="0"/>
              <a:t>12/30/2016</a:t>
            </a:fld>
            <a:endParaRPr lang="en-US" dirty="0"/>
          </a:p>
        </p:txBody>
      </p:sp>
    </p:spTree>
    <p:extLst>
      <p:ext uri="{BB962C8B-B14F-4D97-AF65-F5344CB8AC3E}">
        <p14:creationId xmlns:p14="http://schemas.microsoft.com/office/powerpoint/2010/main" val="862989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8624D31-43A5-475A-80CF-332C9F6DCF35}" type="datetimeFigureOut">
              <a:rPr lang="en-US" smtClean="0"/>
              <a:t>12/30/2016</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60294296"/>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grants.nih.gov/grants/guide/notice-files/NOT-OD-14-126.html"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1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grants.nih.gov/grants/guide/notice-files/NOT-OD-14-126.htm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gpo.gov/fdsys/pkg/USCODE-2013-title7/pdf/USCODE-2013-title7-chap54.pdf" TargetMode="External"/><Relationship Id="rId5" Type="http://schemas.openxmlformats.org/officeDocument/2006/relationships/hyperlink" Target="http://grants.nih.gov/grants/olaw/references/phspolicylabanimals.pdf" TargetMode="External"/><Relationship Id="rId4" Type="http://schemas.openxmlformats.org/officeDocument/2006/relationships/hyperlink" Target="https://grants.nih.gov/grants/olaw/Guide-for-the-Care-and-use-of-laboratory-animals.pdf" TargetMode="External"/></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4786" y="758232"/>
            <a:ext cx="8932984" cy="1646302"/>
          </a:xfrm>
        </p:spPr>
        <p:txBody>
          <a:bodyPr>
            <a:noAutofit/>
          </a:bodyPr>
          <a:lstStyle/>
          <a:p>
            <a:r>
              <a:rPr lang="en-US" sz="3600" dirty="0">
                <a:latin typeface="Calibri" charset="0"/>
                <a:ea typeface="Calibri" charset="0"/>
                <a:cs typeface="Calibri" charset="0"/>
              </a:rPr>
              <a:t>Significant Changes…</a:t>
            </a:r>
            <a:br>
              <a:rPr lang="en-US" sz="3600" dirty="0">
                <a:latin typeface="Calibri" charset="0"/>
                <a:ea typeface="Calibri" charset="0"/>
                <a:cs typeface="Calibri" charset="0"/>
              </a:rPr>
            </a:br>
            <a:r>
              <a:rPr lang="en-US" sz="3600" dirty="0">
                <a:latin typeface="Calibri" charset="0"/>
                <a:ea typeface="Calibri" charset="0"/>
                <a:cs typeface="Calibri" charset="0"/>
              </a:rPr>
              <a:t>What the IACUC Administrator Needs to Know</a:t>
            </a:r>
          </a:p>
        </p:txBody>
      </p:sp>
      <p:sp>
        <p:nvSpPr>
          <p:cNvPr id="3" name="Subtitle 2"/>
          <p:cNvSpPr>
            <a:spLocks noGrp="1"/>
          </p:cNvSpPr>
          <p:nvPr>
            <p:ph type="subTitle" idx="1"/>
          </p:nvPr>
        </p:nvSpPr>
        <p:spPr>
          <a:xfrm>
            <a:off x="334109" y="2675791"/>
            <a:ext cx="9238400" cy="3186363"/>
          </a:xfrm>
        </p:spPr>
        <p:txBody>
          <a:bodyPr>
            <a:noAutofit/>
          </a:bodyPr>
          <a:lstStyle/>
          <a:p>
            <a:r>
              <a:rPr lang="en-US" sz="2400" b="1" dirty="0">
                <a:latin typeface="Calibri" charset="0"/>
                <a:ea typeface="Calibri" charset="0"/>
                <a:cs typeface="Calibri" charset="0"/>
              </a:rPr>
              <a:t>ICARE Train-the-Trainers Institute July 2016</a:t>
            </a:r>
          </a:p>
          <a:p>
            <a:r>
              <a:rPr lang="en-US" sz="2400" dirty="0">
                <a:latin typeface="Calibri" charset="0"/>
                <a:ea typeface="Calibri" charset="0"/>
                <a:cs typeface="Calibri" charset="0"/>
              </a:rPr>
              <a:t>Claire Johnson, Tufts University/Tufts Medical Center </a:t>
            </a:r>
          </a:p>
          <a:p>
            <a:r>
              <a:rPr lang="en-US" sz="2400" dirty="0">
                <a:latin typeface="Calibri" charset="0"/>
                <a:ea typeface="Calibri" charset="0"/>
                <a:cs typeface="Calibri" charset="0"/>
              </a:rPr>
              <a:t>Elaine Kim, Colorado State University</a:t>
            </a:r>
          </a:p>
          <a:p>
            <a:r>
              <a:rPr lang="en-US" sz="2400" dirty="0">
                <a:latin typeface="Calibri" charset="0"/>
                <a:ea typeface="Calibri" charset="0"/>
                <a:cs typeface="Calibri" charset="0"/>
              </a:rPr>
              <a:t>Dr. Carolyn McKinnie, USDA APHIS Animal Care</a:t>
            </a:r>
          </a:p>
          <a:p>
            <a:r>
              <a:rPr lang="en-US" sz="2400" dirty="0">
                <a:latin typeface="Calibri" charset="0"/>
                <a:ea typeface="Calibri" charset="0"/>
                <a:cs typeface="Calibri" charset="0"/>
              </a:rPr>
              <a:t>Gina Prochilo-Cawston, </a:t>
            </a:r>
            <a:r>
              <a:rPr lang="en-US" sz="2400" dirty="0" err="1">
                <a:latin typeface="Calibri" charset="0"/>
                <a:ea typeface="Calibri" charset="0"/>
                <a:cs typeface="Calibri" charset="0"/>
              </a:rPr>
              <a:t>OvaScience</a:t>
            </a:r>
            <a:endParaRPr lang="en-US" sz="2400" dirty="0">
              <a:latin typeface="Calibri" charset="0"/>
              <a:ea typeface="Calibri" charset="0"/>
              <a:cs typeface="Calibri" charset="0"/>
            </a:endParaRPr>
          </a:p>
          <a:p>
            <a:r>
              <a:rPr lang="en-US" sz="2400" dirty="0">
                <a:latin typeface="Calibri" charset="0"/>
                <a:ea typeface="Calibri" charset="0"/>
                <a:cs typeface="Calibri" charset="0"/>
              </a:rPr>
              <a:t>Dr. Michael Taylor, University of Kansas Medical Center</a:t>
            </a:r>
          </a:p>
        </p:txBody>
      </p:sp>
    </p:spTree>
    <p:extLst>
      <p:ext uri="{BB962C8B-B14F-4D97-AF65-F5344CB8AC3E}">
        <p14:creationId xmlns:p14="http://schemas.microsoft.com/office/powerpoint/2010/main" val="1925299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668" y="385011"/>
            <a:ext cx="9143999" cy="1545389"/>
          </a:xfrm>
        </p:spPr>
        <p:txBody>
          <a:bodyPr>
            <a:noAutofit/>
          </a:bodyPr>
          <a:lstStyle/>
          <a:p>
            <a:r>
              <a:rPr lang="en-US" b="1" dirty="0">
                <a:latin typeface="Calibri" charset="0"/>
                <a:ea typeface="Calibri" charset="0"/>
                <a:cs typeface="Calibri" charset="0"/>
              </a:rPr>
              <a:t>Case-based Learning #2: </a:t>
            </a:r>
            <a:r>
              <a:rPr lang="en-US" dirty="0">
                <a:latin typeface="Calibri" charset="0"/>
                <a:ea typeface="Calibri" charset="0"/>
                <a:cs typeface="Calibri" charset="0"/>
              </a:rPr>
              <a:t/>
            </a:r>
            <a:br>
              <a:rPr lang="en-US" dirty="0">
                <a:latin typeface="Calibri" charset="0"/>
                <a:ea typeface="Calibri" charset="0"/>
                <a:cs typeface="Calibri" charset="0"/>
              </a:rPr>
            </a:br>
            <a:r>
              <a:rPr lang="en-US" sz="3200" dirty="0">
                <a:latin typeface="Calibri" charset="0"/>
                <a:ea typeface="Calibri" charset="0"/>
                <a:cs typeface="Calibri" charset="0"/>
              </a:rPr>
              <a:t>Is this a significant change related to study objectives?</a:t>
            </a:r>
          </a:p>
        </p:txBody>
      </p:sp>
      <p:sp>
        <p:nvSpPr>
          <p:cNvPr id="5" name="Content Placeholder 4"/>
          <p:cNvSpPr>
            <a:spLocks noGrp="1"/>
          </p:cNvSpPr>
          <p:nvPr>
            <p:ph idx="1"/>
          </p:nvPr>
        </p:nvSpPr>
        <p:spPr>
          <a:xfrm>
            <a:off x="659750" y="1773728"/>
            <a:ext cx="6325045" cy="3880773"/>
          </a:xfrm>
        </p:spPr>
        <p:txBody>
          <a:bodyPr>
            <a:normAutofit lnSpcReduction="10000"/>
          </a:bodyPr>
          <a:lstStyle/>
          <a:p>
            <a:r>
              <a:rPr lang="en-US" sz="2800" dirty="0">
                <a:latin typeface="Calibri" charset="0"/>
                <a:ea typeface="Calibri" charset="0"/>
                <a:cs typeface="Calibri" charset="0"/>
              </a:rPr>
              <a:t>Original objective: studying obesity</a:t>
            </a:r>
          </a:p>
          <a:p>
            <a:r>
              <a:rPr lang="en-US" sz="2800" dirty="0">
                <a:latin typeface="Calibri" charset="0"/>
                <a:ea typeface="Calibri" charset="0"/>
                <a:cs typeface="Calibri" charset="0"/>
              </a:rPr>
              <a:t>Amended objective: studying obese animals with diabetes</a:t>
            </a:r>
          </a:p>
          <a:p>
            <a:endParaRPr lang="en-US" sz="2800" dirty="0">
              <a:latin typeface="Calibri" charset="0"/>
              <a:ea typeface="Calibri" charset="0"/>
              <a:cs typeface="Calibri" charset="0"/>
            </a:endParaRPr>
          </a:p>
          <a:p>
            <a:r>
              <a:rPr lang="en-US" sz="2800" dirty="0">
                <a:latin typeface="Calibri" charset="0"/>
                <a:ea typeface="Calibri" charset="0"/>
                <a:cs typeface="Calibri" charset="0"/>
              </a:rPr>
              <a:t>What if?...</a:t>
            </a:r>
          </a:p>
          <a:p>
            <a:pPr lvl="1">
              <a:buFont typeface="Wingdings" charset="2"/>
              <a:buChar char="v"/>
            </a:pPr>
            <a:r>
              <a:rPr lang="en-US" sz="2800" dirty="0">
                <a:latin typeface="Calibri" charset="0"/>
                <a:ea typeface="Calibri" charset="0"/>
                <a:cs typeface="Calibri" charset="0"/>
              </a:rPr>
              <a:t>Adding 72 hours in metabolic cages</a:t>
            </a:r>
          </a:p>
          <a:p>
            <a:pPr lvl="1">
              <a:buFont typeface="Wingdings" charset="2"/>
              <a:buChar char="v"/>
            </a:pPr>
            <a:r>
              <a:rPr lang="en-US" sz="2800" dirty="0">
                <a:latin typeface="Calibri" charset="0"/>
                <a:ea typeface="Calibri" charset="0"/>
                <a:cs typeface="Calibri" charset="0"/>
              </a:rPr>
              <a:t>High fat diet and control </a:t>
            </a:r>
            <a:r>
              <a:rPr lang="en-US" sz="2800" dirty="0" err="1">
                <a:latin typeface="Calibri" charset="0"/>
                <a:ea typeface="Calibri" charset="0"/>
                <a:cs typeface="Calibri" charset="0"/>
              </a:rPr>
              <a:t>Streptozotocin</a:t>
            </a:r>
            <a:r>
              <a:rPr lang="en-US" sz="2800" dirty="0">
                <a:latin typeface="Calibri" charset="0"/>
                <a:ea typeface="Calibri" charset="0"/>
                <a:cs typeface="Calibri" charset="0"/>
              </a:rPr>
              <a:t> (STZ) injections</a:t>
            </a:r>
          </a:p>
          <a:p>
            <a:endParaRPr lang="en-US" dirty="0"/>
          </a:p>
          <a:p>
            <a:pPr marL="0" indent="0">
              <a:buNone/>
            </a:pPr>
            <a:endParaRPr lang="en-US" dirty="0"/>
          </a:p>
        </p:txBody>
      </p:sp>
      <p:pic>
        <p:nvPicPr>
          <p:cNvPr id="4" name="Picture 3"/>
          <p:cNvPicPr>
            <a:picLocks noChangeAspect="1"/>
          </p:cNvPicPr>
          <p:nvPr/>
        </p:nvPicPr>
        <p:blipFill>
          <a:blip r:embed="rId3"/>
          <a:stretch>
            <a:fillRect/>
          </a:stretch>
        </p:blipFill>
        <p:spPr>
          <a:xfrm>
            <a:off x="6984795" y="2617838"/>
            <a:ext cx="4927291" cy="2727885"/>
          </a:xfrm>
          <a:prstGeom prst="rect">
            <a:avLst/>
          </a:prstGeom>
        </p:spPr>
      </p:pic>
    </p:spTree>
    <p:extLst>
      <p:ext uri="{BB962C8B-B14F-4D97-AF65-F5344CB8AC3E}">
        <p14:creationId xmlns:p14="http://schemas.microsoft.com/office/powerpoint/2010/main" val="383783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2000"/>
                                        <p:tgtEl>
                                          <p:spTgt spid="5">
                                            <p:txEl>
                                              <p:pRg st="3" end="3"/>
                                            </p:txEl>
                                          </p:spTgt>
                                        </p:tgtEl>
                                      </p:cBhvr>
                                    </p:animEffect>
                                    <p:anim calcmode="lin" valueType="num">
                                      <p:cBhvr>
                                        <p:cTn id="8" dur="2000" fill="hold"/>
                                        <p:tgtEl>
                                          <p:spTgt spid="5">
                                            <p:txEl>
                                              <p:pRg st="3" end="3"/>
                                            </p:txEl>
                                          </p:spTgt>
                                        </p:tgtEl>
                                        <p:attrNameLst>
                                          <p:attrName>ppt_w</p:attrName>
                                        </p:attrNameLst>
                                      </p:cBhvr>
                                      <p:tavLst>
                                        <p:tav tm="0" fmla="#ppt_w*sin(2.5*pi*$)">
                                          <p:val>
                                            <p:fltVal val="0"/>
                                          </p:val>
                                        </p:tav>
                                        <p:tav tm="100000">
                                          <p:val>
                                            <p:fltVal val="1"/>
                                          </p:val>
                                        </p:tav>
                                      </p:tavLst>
                                    </p:anim>
                                    <p:anim calcmode="lin" valueType="num">
                                      <p:cBhvr>
                                        <p:cTn id="9" dur="2000" fill="hold"/>
                                        <p:tgtEl>
                                          <p:spTgt spid="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5">
                                            <p:txEl>
                                              <p:pRg st="4" end="4"/>
                                            </p:txEl>
                                          </p:spTgt>
                                        </p:tgtEl>
                                        <p:attrNameLst>
                                          <p:attrName>style.visibility</p:attrName>
                                        </p:attrNameLst>
                                      </p:cBhvr>
                                      <p:to>
                                        <p:strVal val="visible"/>
                                      </p:to>
                                    </p:set>
                                    <p:animEffect transition="in" filter="fade">
                                      <p:cBhvr>
                                        <p:cTn id="14" dur="2000"/>
                                        <p:tgtEl>
                                          <p:spTgt spid="5">
                                            <p:txEl>
                                              <p:pRg st="4" end="4"/>
                                            </p:txEl>
                                          </p:spTgt>
                                        </p:tgtEl>
                                      </p:cBhvr>
                                    </p:animEffect>
                                    <p:anim calcmode="lin" valueType="num">
                                      <p:cBhvr>
                                        <p:cTn id="15" dur="2000" fill="hold"/>
                                        <p:tgtEl>
                                          <p:spTgt spid="5">
                                            <p:txEl>
                                              <p:pRg st="4" end="4"/>
                                            </p:txEl>
                                          </p:spTgt>
                                        </p:tgtEl>
                                        <p:attrNameLst>
                                          <p:attrName>ppt_w</p:attrName>
                                        </p:attrNameLst>
                                      </p:cBhvr>
                                      <p:tavLst>
                                        <p:tav tm="0" fmla="#ppt_w*sin(2.5*pi*$)">
                                          <p:val>
                                            <p:fltVal val="0"/>
                                          </p:val>
                                        </p:tav>
                                        <p:tav tm="100000">
                                          <p:val>
                                            <p:fltVal val="1"/>
                                          </p:val>
                                        </p:tav>
                                      </p:tavLst>
                                    </p:anim>
                                    <p:anim calcmode="lin" valueType="num">
                                      <p:cBhvr>
                                        <p:cTn id="16" dur="2000" fill="hold"/>
                                        <p:tgtEl>
                                          <p:spTgt spid="5">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fade">
                                      <p:cBhvr>
                                        <p:cTn id="21" dur="2000"/>
                                        <p:tgtEl>
                                          <p:spTgt spid="5">
                                            <p:txEl>
                                              <p:pRg st="5" end="5"/>
                                            </p:txEl>
                                          </p:spTgt>
                                        </p:tgtEl>
                                      </p:cBhvr>
                                    </p:animEffect>
                                    <p:anim calcmode="lin" valueType="num">
                                      <p:cBhvr>
                                        <p:cTn id="22" dur="2000" fill="hold"/>
                                        <p:tgtEl>
                                          <p:spTgt spid="5">
                                            <p:txEl>
                                              <p:pRg st="5" end="5"/>
                                            </p:txEl>
                                          </p:spTgt>
                                        </p:tgtEl>
                                        <p:attrNameLst>
                                          <p:attrName>ppt_w</p:attrName>
                                        </p:attrNameLst>
                                      </p:cBhvr>
                                      <p:tavLst>
                                        <p:tav tm="0" fmla="#ppt_w*sin(2.5*pi*$)">
                                          <p:val>
                                            <p:fltVal val="0"/>
                                          </p:val>
                                        </p:tav>
                                        <p:tav tm="100000">
                                          <p:val>
                                            <p:fltVal val="1"/>
                                          </p:val>
                                        </p:tav>
                                      </p:tavLst>
                                    </p:anim>
                                    <p:anim calcmode="lin" valueType="num">
                                      <p:cBhvr>
                                        <p:cTn id="23" dur="2000" fill="hold"/>
                                        <p:tgtEl>
                                          <p:spTgt spid="5">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640" y="571550"/>
            <a:ext cx="8861362" cy="1320800"/>
          </a:xfrm>
        </p:spPr>
        <p:txBody>
          <a:bodyPr>
            <a:normAutofit fontScale="90000"/>
          </a:bodyPr>
          <a:lstStyle/>
          <a:p>
            <a:r>
              <a:rPr lang="en-US" sz="4000" b="1" dirty="0">
                <a:latin typeface="Calibri" charset="0"/>
                <a:ea typeface="Calibri" charset="0"/>
                <a:cs typeface="Calibri" charset="0"/>
              </a:rPr>
              <a:t>Case-based Learning #3: </a:t>
            </a:r>
            <a:r>
              <a:rPr lang="en-US" sz="4000" dirty="0">
                <a:latin typeface="Calibri" charset="0"/>
                <a:ea typeface="Calibri" charset="0"/>
                <a:cs typeface="Calibri" charset="0"/>
              </a:rPr>
              <a:t/>
            </a:r>
            <a:br>
              <a:rPr lang="en-US" sz="4000" dirty="0">
                <a:latin typeface="Calibri" charset="0"/>
                <a:ea typeface="Calibri" charset="0"/>
                <a:cs typeface="Calibri" charset="0"/>
              </a:rPr>
            </a:br>
            <a:r>
              <a:rPr lang="en-US" dirty="0">
                <a:latin typeface="Calibri" charset="0"/>
                <a:ea typeface="Calibri" charset="0"/>
                <a:cs typeface="Calibri" charset="0"/>
              </a:rPr>
              <a:t>Is this a significant change related to procedure duration?</a:t>
            </a:r>
          </a:p>
        </p:txBody>
      </p:sp>
      <p:sp>
        <p:nvSpPr>
          <p:cNvPr id="3" name="Content Placeholder 2"/>
          <p:cNvSpPr>
            <a:spLocks noGrp="1"/>
          </p:cNvSpPr>
          <p:nvPr>
            <p:ph idx="1"/>
          </p:nvPr>
        </p:nvSpPr>
        <p:spPr/>
        <p:txBody>
          <a:bodyPr>
            <a:noAutofit/>
          </a:bodyPr>
          <a:lstStyle/>
          <a:p>
            <a:r>
              <a:rPr lang="en-US" sz="2800" dirty="0">
                <a:latin typeface="Calibri" charset="0"/>
                <a:ea typeface="Calibri" charset="0"/>
                <a:cs typeface="Calibri" charset="0"/>
              </a:rPr>
              <a:t>Tuberculosis study in Guinea Pigs</a:t>
            </a:r>
          </a:p>
          <a:p>
            <a:endParaRPr lang="en-US" sz="100" dirty="0">
              <a:latin typeface="Calibri" charset="0"/>
              <a:ea typeface="Calibri" charset="0"/>
              <a:cs typeface="Calibri" charset="0"/>
            </a:endParaRPr>
          </a:p>
          <a:p>
            <a:pPr lvl="1">
              <a:buFont typeface="Wingdings" charset="2"/>
              <a:buChar char="v"/>
            </a:pPr>
            <a:r>
              <a:rPr lang="en-US" sz="2800" dirty="0">
                <a:latin typeface="Calibri" charset="0"/>
                <a:ea typeface="Calibri" charset="0"/>
                <a:cs typeface="Calibri" charset="0"/>
              </a:rPr>
              <a:t>Original timeline: 60 days</a:t>
            </a:r>
          </a:p>
          <a:p>
            <a:pPr lvl="1">
              <a:buFont typeface="Wingdings" charset="2"/>
              <a:buChar char="v"/>
            </a:pPr>
            <a:r>
              <a:rPr lang="en-US" sz="2800" dirty="0">
                <a:latin typeface="Calibri" charset="0"/>
                <a:ea typeface="Calibri" charset="0"/>
                <a:cs typeface="Calibri" charset="0"/>
              </a:rPr>
              <a:t>Amended timeline: 90 days</a:t>
            </a:r>
          </a:p>
          <a:p>
            <a:endParaRPr lang="en-US" sz="2800" dirty="0">
              <a:latin typeface="Calibri" charset="0"/>
              <a:ea typeface="Calibri" charset="0"/>
              <a:cs typeface="Calibri" charset="0"/>
            </a:endParaRPr>
          </a:p>
          <a:p>
            <a:r>
              <a:rPr lang="en-US" sz="2800" dirty="0">
                <a:latin typeface="Calibri" charset="0"/>
                <a:ea typeface="Calibri" charset="0"/>
                <a:cs typeface="Calibri" charset="0"/>
              </a:rPr>
              <a:t>What if?...</a:t>
            </a:r>
          </a:p>
          <a:p>
            <a:pPr lvl="1">
              <a:buFont typeface="Wingdings" charset="2"/>
              <a:buChar char="v"/>
            </a:pPr>
            <a:r>
              <a:rPr lang="en-US" sz="2800" dirty="0">
                <a:latin typeface="Calibri" charset="0"/>
                <a:ea typeface="Calibri" charset="0"/>
                <a:cs typeface="Calibri" charset="0"/>
              </a:rPr>
              <a:t>Study 1: Category C</a:t>
            </a:r>
          </a:p>
          <a:p>
            <a:pPr lvl="1">
              <a:buFont typeface="Wingdings" charset="2"/>
              <a:buChar char="v"/>
            </a:pPr>
            <a:r>
              <a:rPr lang="en-US" sz="2800" dirty="0">
                <a:latin typeface="Calibri" charset="0"/>
                <a:ea typeface="Calibri" charset="0"/>
                <a:cs typeface="Calibri" charset="0"/>
              </a:rPr>
              <a:t>Study 2: Category E</a:t>
            </a:r>
          </a:p>
        </p:txBody>
      </p:sp>
      <p:pic>
        <p:nvPicPr>
          <p:cNvPr id="4" name="Picture 3"/>
          <p:cNvPicPr>
            <a:picLocks noChangeAspect="1"/>
          </p:cNvPicPr>
          <p:nvPr/>
        </p:nvPicPr>
        <p:blipFill>
          <a:blip r:embed="rId3"/>
          <a:stretch>
            <a:fillRect/>
          </a:stretch>
        </p:blipFill>
        <p:spPr>
          <a:xfrm>
            <a:off x="6422858" y="2428826"/>
            <a:ext cx="4902200" cy="3344297"/>
          </a:xfrm>
          <a:prstGeom prst="rect">
            <a:avLst/>
          </a:prstGeom>
        </p:spPr>
      </p:pic>
    </p:spTree>
    <p:extLst>
      <p:ext uri="{BB962C8B-B14F-4D97-AF65-F5344CB8AC3E}">
        <p14:creationId xmlns:p14="http://schemas.microsoft.com/office/powerpoint/2010/main" val="159158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wipe(down)">
                                      <p:cBhvr>
                                        <p:cTn id="7" dur="580">
                                          <p:stCondLst>
                                            <p:cond delay="0"/>
                                          </p:stCondLst>
                                        </p:cTn>
                                        <p:tgtEl>
                                          <p:spTgt spid="3">
                                            <p:txEl>
                                              <p:pRg st="5" end="5"/>
                                            </p:txEl>
                                          </p:spTgt>
                                        </p:tgtEl>
                                      </p:cBhvr>
                                    </p:animEffect>
                                    <p:anim calcmode="lin" valueType="num">
                                      <p:cBhvr>
                                        <p:cTn id="8"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5" end="5"/>
                                            </p:txEl>
                                          </p:spTgt>
                                        </p:tgtEl>
                                      </p:cBhvr>
                                      <p:to x="100000" y="60000"/>
                                    </p:animScale>
                                    <p:animScale>
                                      <p:cBhvr>
                                        <p:cTn id="14" dur="166" decel="50000">
                                          <p:stCondLst>
                                            <p:cond delay="676"/>
                                          </p:stCondLst>
                                        </p:cTn>
                                        <p:tgtEl>
                                          <p:spTgt spid="3">
                                            <p:txEl>
                                              <p:pRg st="5" end="5"/>
                                            </p:txEl>
                                          </p:spTgt>
                                        </p:tgtEl>
                                      </p:cBhvr>
                                      <p:to x="100000" y="100000"/>
                                    </p:animScale>
                                    <p:animScale>
                                      <p:cBhvr>
                                        <p:cTn id="15" dur="26">
                                          <p:stCondLst>
                                            <p:cond delay="1312"/>
                                          </p:stCondLst>
                                        </p:cTn>
                                        <p:tgtEl>
                                          <p:spTgt spid="3">
                                            <p:txEl>
                                              <p:pRg st="5" end="5"/>
                                            </p:txEl>
                                          </p:spTgt>
                                        </p:tgtEl>
                                      </p:cBhvr>
                                      <p:to x="100000" y="80000"/>
                                    </p:animScale>
                                    <p:animScale>
                                      <p:cBhvr>
                                        <p:cTn id="16" dur="166" decel="50000">
                                          <p:stCondLst>
                                            <p:cond delay="1338"/>
                                          </p:stCondLst>
                                        </p:cTn>
                                        <p:tgtEl>
                                          <p:spTgt spid="3">
                                            <p:txEl>
                                              <p:pRg st="5" end="5"/>
                                            </p:txEl>
                                          </p:spTgt>
                                        </p:tgtEl>
                                      </p:cBhvr>
                                      <p:to x="100000" y="100000"/>
                                    </p:animScale>
                                    <p:animScale>
                                      <p:cBhvr>
                                        <p:cTn id="17" dur="26">
                                          <p:stCondLst>
                                            <p:cond delay="1642"/>
                                          </p:stCondLst>
                                        </p:cTn>
                                        <p:tgtEl>
                                          <p:spTgt spid="3">
                                            <p:txEl>
                                              <p:pRg st="5" end="5"/>
                                            </p:txEl>
                                          </p:spTgt>
                                        </p:tgtEl>
                                      </p:cBhvr>
                                      <p:to x="100000" y="90000"/>
                                    </p:animScale>
                                    <p:animScale>
                                      <p:cBhvr>
                                        <p:cTn id="18" dur="166" decel="50000">
                                          <p:stCondLst>
                                            <p:cond delay="1668"/>
                                          </p:stCondLst>
                                        </p:cTn>
                                        <p:tgtEl>
                                          <p:spTgt spid="3">
                                            <p:txEl>
                                              <p:pRg st="5" end="5"/>
                                            </p:txEl>
                                          </p:spTgt>
                                        </p:tgtEl>
                                      </p:cBhvr>
                                      <p:to x="100000" y="100000"/>
                                    </p:animScale>
                                    <p:animScale>
                                      <p:cBhvr>
                                        <p:cTn id="19" dur="26">
                                          <p:stCondLst>
                                            <p:cond delay="1808"/>
                                          </p:stCondLst>
                                        </p:cTn>
                                        <p:tgtEl>
                                          <p:spTgt spid="3">
                                            <p:txEl>
                                              <p:pRg st="5" end="5"/>
                                            </p:txEl>
                                          </p:spTgt>
                                        </p:tgtEl>
                                      </p:cBhvr>
                                      <p:to x="100000" y="95000"/>
                                    </p:animScale>
                                    <p:animScale>
                                      <p:cBhvr>
                                        <p:cTn id="20" dur="166" decel="50000">
                                          <p:stCondLst>
                                            <p:cond delay="1834"/>
                                          </p:stCondLst>
                                        </p:cTn>
                                        <p:tgtEl>
                                          <p:spTgt spid="3">
                                            <p:txEl>
                                              <p:pRg st="5" end="5"/>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wipe(down)">
                                      <p:cBhvr>
                                        <p:cTn id="25" dur="580">
                                          <p:stCondLst>
                                            <p:cond delay="0"/>
                                          </p:stCondLst>
                                        </p:cTn>
                                        <p:tgtEl>
                                          <p:spTgt spid="3">
                                            <p:txEl>
                                              <p:pRg st="6" end="6"/>
                                            </p:txEl>
                                          </p:spTgt>
                                        </p:tgtEl>
                                      </p:cBhvr>
                                    </p:animEffect>
                                    <p:anim calcmode="lin" valueType="num">
                                      <p:cBhvr>
                                        <p:cTn id="26"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6" end="6"/>
                                            </p:txEl>
                                          </p:spTgt>
                                        </p:tgtEl>
                                      </p:cBhvr>
                                      <p:to x="100000" y="60000"/>
                                    </p:animScale>
                                    <p:animScale>
                                      <p:cBhvr>
                                        <p:cTn id="32" dur="166" decel="50000">
                                          <p:stCondLst>
                                            <p:cond delay="676"/>
                                          </p:stCondLst>
                                        </p:cTn>
                                        <p:tgtEl>
                                          <p:spTgt spid="3">
                                            <p:txEl>
                                              <p:pRg st="6" end="6"/>
                                            </p:txEl>
                                          </p:spTgt>
                                        </p:tgtEl>
                                      </p:cBhvr>
                                      <p:to x="100000" y="100000"/>
                                    </p:animScale>
                                    <p:animScale>
                                      <p:cBhvr>
                                        <p:cTn id="33" dur="26">
                                          <p:stCondLst>
                                            <p:cond delay="1312"/>
                                          </p:stCondLst>
                                        </p:cTn>
                                        <p:tgtEl>
                                          <p:spTgt spid="3">
                                            <p:txEl>
                                              <p:pRg st="6" end="6"/>
                                            </p:txEl>
                                          </p:spTgt>
                                        </p:tgtEl>
                                      </p:cBhvr>
                                      <p:to x="100000" y="80000"/>
                                    </p:animScale>
                                    <p:animScale>
                                      <p:cBhvr>
                                        <p:cTn id="34" dur="166" decel="50000">
                                          <p:stCondLst>
                                            <p:cond delay="1338"/>
                                          </p:stCondLst>
                                        </p:cTn>
                                        <p:tgtEl>
                                          <p:spTgt spid="3">
                                            <p:txEl>
                                              <p:pRg st="6" end="6"/>
                                            </p:txEl>
                                          </p:spTgt>
                                        </p:tgtEl>
                                      </p:cBhvr>
                                      <p:to x="100000" y="100000"/>
                                    </p:animScale>
                                    <p:animScale>
                                      <p:cBhvr>
                                        <p:cTn id="35" dur="26">
                                          <p:stCondLst>
                                            <p:cond delay="1642"/>
                                          </p:stCondLst>
                                        </p:cTn>
                                        <p:tgtEl>
                                          <p:spTgt spid="3">
                                            <p:txEl>
                                              <p:pRg st="6" end="6"/>
                                            </p:txEl>
                                          </p:spTgt>
                                        </p:tgtEl>
                                      </p:cBhvr>
                                      <p:to x="100000" y="90000"/>
                                    </p:animScale>
                                    <p:animScale>
                                      <p:cBhvr>
                                        <p:cTn id="36" dur="166" decel="50000">
                                          <p:stCondLst>
                                            <p:cond delay="1668"/>
                                          </p:stCondLst>
                                        </p:cTn>
                                        <p:tgtEl>
                                          <p:spTgt spid="3">
                                            <p:txEl>
                                              <p:pRg st="6" end="6"/>
                                            </p:txEl>
                                          </p:spTgt>
                                        </p:tgtEl>
                                      </p:cBhvr>
                                      <p:to x="100000" y="100000"/>
                                    </p:animScale>
                                    <p:animScale>
                                      <p:cBhvr>
                                        <p:cTn id="37" dur="26">
                                          <p:stCondLst>
                                            <p:cond delay="1808"/>
                                          </p:stCondLst>
                                        </p:cTn>
                                        <p:tgtEl>
                                          <p:spTgt spid="3">
                                            <p:txEl>
                                              <p:pRg st="6" end="6"/>
                                            </p:txEl>
                                          </p:spTgt>
                                        </p:tgtEl>
                                      </p:cBhvr>
                                      <p:to x="100000" y="95000"/>
                                    </p:animScale>
                                    <p:animScale>
                                      <p:cBhvr>
                                        <p:cTn id="38" dur="166" decel="50000">
                                          <p:stCondLst>
                                            <p:cond delay="1834"/>
                                          </p:stCondLst>
                                        </p:cTn>
                                        <p:tgtEl>
                                          <p:spTgt spid="3">
                                            <p:txEl>
                                              <p:pRg st="6" end="6"/>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wipe(down)">
                                      <p:cBhvr>
                                        <p:cTn id="43" dur="580">
                                          <p:stCondLst>
                                            <p:cond delay="0"/>
                                          </p:stCondLst>
                                        </p:cTn>
                                        <p:tgtEl>
                                          <p:spTgt spid="3">
                                            <p:txEl>
                                              <p:pRg st="7" end="7"/>
                                            </p:txEl>
                                          </p:spTgt>
                                        </p:tgtEl>
                                      </p:cBhvr>
                                    </p:animEffect>
                                    <p:anim calcmode="lin" valueType="num">
                                      <p:cBhvr>
                                        <p:cTn id="44"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7" end="7"/>
                                            </p:txEl>
                                          </p:spTgt>
                                        </p:tgtEl>
                                      </p:cBhvr>
                                      <p:to x="100000" y="60000"/>
                                    </p:animScale>
                                    <p:animScale>
                                      <p:cBhvr>
                                        <p:cTn id="50" dur="166" decel="50000">
                                          <p:stCondLst>
                                            <p:cond delay="676"/>
                                          </p:stCondLst>
                                        </p:cTn>
                                        <p:tgtEl>
                                          <p:spTgt spid="3">
                                            <p:txEl>
                                              <p:pRg st="7" end="7"/>
                                            </p:txEl>
                                          </p:spTgt>
                                        </p:tgtEl>
                                      </p:cBhvr>
                                      <p:to x="100000" y="100000"/>
                                    </p:animScale>
                                    <p:animScale>
                                      <p:cBhvr>
                                        <p:cTn id="51" dur="26">
                                          <p:stCondLst>
                                            <p:cond delay="1312"/>
                                          </p:stCondLst>
                                        </p:cTn>
                                        <p:tgtEl>
                                          <p:spTgt spid="3">
                                            <p:txEl>
                                              <p:pRg st="7" end="7"/>
                                            </p:txEl>
                                          </p:spTgt>
                                        </p:tgtEl>
                                      </p:cBhvr>
                                      <p:to x="100000" y="80000"/>
                                    </p:animScale>
                                    <p:animScale>
                                      <p:cBhvr>
                                        <p:cTn id="52" dur="166" decel="50000">
                                          <p:stCondLst>
                                            <p:cond delay="1338"/>
                                          </p:stCondLst>
                                        </p:cTn>
                                        <p:tgtEl>
                                          <p:spTgt spid="3">
                                            <p:txEl>
                                              <p:pRg st="7" end="7"/>
                                            </p:txEl>
                                          </p:spTgt>
                                        </p:tgtEl>
                                      </p:cBhvr>
                                      <p:to x="100000" y="100000"/>
                                    </p:animScale>
                                    <p:animScale>
                                      <p:cBhvr>
                                        <p:cTn id="53" dur="26">
                                          <p:stCondLst>
                                            <p:cond delay="1642"/>
                                          </p:stCondLst>
                                        </p:cTn>
                                        <p:tgtEl>
                                          <p:spTgt spid="3">
                                            <p:txEl>
                                              <p:pRg st="7" end="7"/>
                                            </p:txEl>
                                          </p:spTgt>
                                        </p:tgtEl>
                                      </p:cBhvr>
                                      <p:to x="100000" y="90000"/>
                                    </p:animScale>
                                    <p:animScale>
                                      <p:cBhvr>
                                        <p:cTn id="54" dur="166" decel="50000">
                                          <p:stCondLst>
                                            <p:cond delay="1668"/>
                                          </p:stCondLst>
                                        </p:cTn>
                                        <p:tgtEl>
                                          <p:spTgt spid="3">
                                            <p:txEl>
                                              <p:pRg st="7" end="7"/>
                                            </p:txEl>
                                          </p:spTgt>
                                        </p:tgtEl>
                                      </p:cBhvr>
                                      <p:to x="100000" y="100000"/>
                                    </p:animScale>
                                    <p:animScale>
                                      <p:cBhvr>
                                        <p:cTn id="55" dur="26">
                                          <p:stCondLst>
                                            <p:cond delay="1808"/>
                                          </p:stCondLst>
                                        </p:cTn>
                                        <p:tgtEl>
                                          <p:spTgt spid="3">
                                            <p:txEl>
                                              <p:pRg st="7" end="7"/>
                                            </p:txEl>
                                          </p:spTgt>
                                        </p:tgtEl>
                                      </p:cBhvr>
                                      <p:to x="100000" y="95000"/>
                                    </p:animScale>
                                    <p:animScale>
                                      <p:cBhvr>
                                        <p:cTn id="56" dur="166" decel="50000">
                                          <p:stCondLst>
                                            <p:cond delay="1834"/>
                                          </p:stCondLst>
                                        </p:cTn>
                                        <p:tgtEl>
                                          <p:spTgt spid="3">
                                            <p:txEl>
                                              <p:pRg st="7" end="7"/>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charset="0"/>
                <a:ea typeface="Calibri" charset="0"/>
                <a:cs typeface="Calibri" charset="0"/>
              </a:rPr>
              <a:t>Administrative Review Examples</a:t>
            </a:r>
          </a:p>
        </p:txBody>
      </p:sp>
      <p:sp>
        <p:nvSpPr>
          <p:cNvPr id="3" name="Content Placeholder 2"/>
          <p:cNvSpPr>
            <a:spLocks noGrp="1"/>
          </p:cNvSpPr>
          <p:nvPr>
            <p:ph idx="1"/>
          </p:nvPr>
        </p:nvSpPr>
        <p:spPr>
          <a:xfrm>
            <a:off x="483903" y="1541878"/>
            <a:ext cx="6221421" cy="4582835"/>
          </a:xfrm>
        </p:spPr>
        <p:txBody>
          <a:bodyPr>
            <a:normAutofit/>
          </a:bodyPr>
          <a:lstStyle/>
          <a:p>
            <a:r>
              <a:rPr lang="en-US" sz="2800" dirty="0">
                <a:latin typeface="Calibri" charset="0"/>
                <a:ea typeface="Calibri" charset="0"/>
                <a:cs typeface="Calibri" charset="0"/>
              </a:rPr>
              <a:t>Correction of typographical errors </a:t>
            </a:r>
          </a:p>
          <a:p>
            <a:endParaRPr lang="en-US" sz="2800" dirty="0">
              <a:latin typeface="Calibri" charset="0"/>
              <a:ea typeface="Calibri" charset="0"/>
              <a:cs typeface="Calibri" charset="0"/>
            </a:endParaRPr>
          </a:p>
          <a:p>
            <a:r>
              <a:rPr lang="en-US" sz="2800" dirty="0">
                <a:latin typeface="Calibri" charset="0"/>
                <a:ea typeface="Calibri" charset="0"/>
                <a:cs typeface="Calibri" charset="0"/>
              </a:rPr>
              <a:t>Correction of grammar</a:t>
            </a:r>
          </a:p>
          <a:p>
            <a:endParaRPr lang="en-US" sz="2800" dirty="0">
              <a:latin typeface="Calibri" charset="0"/>
              <a:ea typeface="Calibri" charset="0"/>
              <a:cs typeface="Calibri" charset="0"/>
            </a:endParaRPr>
          </a:p>
          <a:p>
            <a:r>
              <a:rPr lang="en-US" sz="2800" dirty="0">
                <a:latin typeface="Calibri" charset="0"/>
                <a:ea typeface="Calibri" charset="0"/>
                <a:cs typeface="Calibri" charset="0"/>
              </a:rPr>
              <a:t>Contact information updates</a:t>
            </a:r>
          </a:p>
          <a:p>
            <a:endParaRPr lang="en-US" sz="2800" dirty="0">
              <a:latin typeface="Calibri" charset="0"/>
              <a:ea typeface="Calibri" charset="0"/>
              <a:cs typeface="Calibri" charset="0"/>
            </a:endParaRPr>
          </a:p>
          <a:p>
            <a:r>
              <a:rPr lang="en-US" sz="2800" dirty="0">
                <a:latin typeface="Calibri" charset="0"/>
                <a:ea typeface="Calibri" charset="0"/>
                <a:cs typeface="Calibri" charset="0"/>
              </a:rPr>
              <a:t>Change in personnel, other than the PI </a:t>
            </a:r>
          </a:p>
        </p:txBody>
      </p:sp>
      <p:pic>
        <p:nvPicPr>
          <p:cNvPr id="5" name="Picture 4"/>
          <p:cNvPicPr>
            <a:picLocks noChangeAspect="1"/>
          </p:cNvPicPr>
          <p:nvPr/>
        </p:nvPicPr>
        <p:blipFill>
          <a:blip r:embed="rId3"/>
          <a:stretch>
            <a:fillRect/>
          </a:stretch>
        </p:blipFill>
        <p:spPr>
          <a:xfrm>
            <a:off x="6898755" y="1752898"/>
            <a:ext cx="4513661" cy="3621704"/>
          </a:xfrm>
          <a:prstGeom prst="rect">
            <a:avLst/>
          </a:prstGeom>
        </p:spPr>
      </p:pic>
    </p:spTree>
    <p:extLst>
      <p:ext uri="{BB962C8B-B14F-4D97-AF65-F5344CB8AC3E}">
        <p14:creationId xmlns:p14="http://schemas.microsoft.com/office/powerpoint/2010/main" val="734765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charset="0"/>
                <a:ea typeface="Calibri" charset="0"/>
                <a:cs typeface="Calibri" charset="0"/>
              </a:rPr>
              <a:t>Veterinary Verification and Consultation (VVC)</a:t>
            </a:r>
          </a:p>
        </p:txBody>
      </p:sp>
      <p:graphicFrame>
        <p:nvGraphicFramePr>
          <p:cNvPr id="4" name="Content Placeholder 3"/>
          <p:cNvGraphicFramePr>
            <a:graphicFrameLocks noGrp="1"/>
          </p:cNvGraphicFramePr>
          <p:nvPr>
            <p:ph idx="1"/>
            <p:extLst/>
          </p:nvPr>
        </p:nvGraphicFramePr>
        <p:xfrm>
          <a:off x="677690" y="1649600"/>
          <a:ext cx="8596312" cy="3881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8448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charset="0"/>
                <a:ea typeface="Calibri" charset="0"/>
                <a:cs typeface="Calibri" charset="0"/>
              </a:rPr>
              <a:t>Veterinary Verification and Consultation (VVC)</a:t>
            </a:r>
          </a:p>
        </p:txBody>
      </p:sp>
      <p:graphicFrame>
        <p:nvGraphicFramePr>
          <p:cNvPr id="4" name="Content Placeholder 3"/>
          <p:cNvGraphicFramePr>
            <a:graphicFrameLocks noGrp="1"/>
          </p:cNvGraphicFramePr>
          <p:nvPr>
            <p:ph idx="1"/>
            <p:extLst/>
          </p:nvPr>
        </p:nvGraphicFramePr>
        <p:xfrm>
          <a:off x="677690" y="1649600"/>
          <a:ext cx="8596312" cy="3881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90012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703" y="444090"/>
            <a:ext cx="8846299" cy="1320800"/>
          </a:xfrm>
        </p:spPr>
        <p:txBody>
          <a:bodyPr/>
          <a:lstStyle/>
          <a:p>
            <a:pPr algn="ctr"/>
            <a:r>
              <a:rPr lang="en-US" dirty="0">
                <a:latin typeface="Calibri" charset="0"/>
                <a:ea typeface="Calibri" charset="0"/>
                <a:cs typeface="Calibri" charset="0"/>
              </a:rPr>
              <a:t>Veterinary Verification and Consultation (VVC)</a:t>
            </a:r>
          </a:p>
        </p:txBody>
      </p:sp>
      <p:sp>
        <p:nvSpPr>
          <p:cNvPr id="3" name="Content Placeholder 2"/>
          <p:cNvSpPr>
            <a:spLocks noGrp="1"/>
          </p:cNvSpPr>
          <p:nvPr>
            <p:ph idx="1"/>
          </p:nvPr>
        </p:nvSpPr>
        <p:spPr>
          <a:xfrm>
            <a:off x="427703" y="1350106"/>
            <a:ext cx="10074240" cy="1107769"/>
          </a:xfrm>
        </p:spPr>
        <p:txBody>
          <a:bodyPr numCol="2">
            <a:normAutofit/>
          </a:bodyPr>
          <a:lstStyle/>
          <a:p>
            <a:r>
              <a:rPr lang="en-US" sz="2800" dirty="0">
                <a:latin typeface="Calibri" charset="0"/>
                <a:ea typeface="Calibri" charset="0"/>
                <a:cs typeface="Calibri" charset="0"/>
              </a:rPr>
              <a:t>VVC includes changes in: </a:t>
            </a:r>
          </a:p>
          <a:p>
            <a:pPr lvl="1"/>
            <a:endParaRPr lang="en-US" sz="2000" dirty="0"/>
          </a:p>
          <a:p>
            <a:pPr marL="0" indent="0">
              <a:buNone/>
            </a:pPr>
            <a:endParaRPr lang="en-US" dirty="0"/>
          </a:p>
        </p:txBody>
      </p:sp>
      <p:graphicFrame>
        <p:nvGraphicFramePr>
          <p:cNvPr id="4" name="Table 3"/>
          <p:cNvGraphicFramePr>
            <a:graphicFrameLocks noGrp="1"/>
          </p:cNvGraphicFramePr>
          <p:nvPr>
            <p:extLst/>
          </p:nvPr>
        </p:nvGraphicFramePr>
        <p:xfrm>
          <a:off x="427703" y="2323438"/>
          <a:ext cx="9089159" cy="2711497"/>
        </p:xfrm>
        <a:graphic>
          <a:graphicData uri="http://schemas.openxmlformats.org/drawingml/2006/table">
            <a:tbl>
              <a:tblPr firstRow="1" bandRow="1">
                <a:tableStyleId>{69CF1AB2-1976-4502-BF36-3FF5EA218861}</a:tableStyleId>
              </a:tblPr>
              <a:tblGrid>
                <a:gridCol w="3948720">
                  <a:extLst>
                    <a:ext uri="{9D8B030D-6E8A-4147-A177-3AD203B41FA5}">
                      <a16:colId xmlns:a16="http://schemas.microsoft.com/office/drawing/2014/main" xmlns="" val="20000"/>
                    </a:ext>
                  </a:extLst>
                </a:gridCol>
                <a:gridCol w="5140439">
                  <a:extLst>
                    <a:ext uri="{9D8B030D-6E8A-4147-A177-3AD203B41FA5}">
                      <a16:colId xmlns:a16="http://schemas.microsoft.com/office/drawing/2014/main" xmlns="" val="20001"/>
                    </a:ext>
                  </a:extLst>
                </a:gridCol>
              </a:tblGrid>
              <a:tr h="826959">
                <a:tc>
                  <a:txBody>
                    <a:bodyPr/>
                    <a:lstStyle/>
                    <a:p>
                      <a:endParaRPr lang="en-US" sz="2600" b="1" dirty="0">
                        <a:latin typeface="Calibri" charset="0"/>
                        <a:ea typeface="Calibri" charset="0"/>
                        <a:cs typeface="Calibri" charset="0"/>
                      </a:endParaRPr>
                    </a:p>
                  </a:txBody>
                  <a:tcPr anchor="ct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en-US" sz="2600" b="0" i="1" dirty="0">
                        <a:latin typeface="Calibri" charset="0"/>
                        <a:ea typeface="Calibri" charset="0"/>
                        <a:cs typeface="Calibri" charset="0"/>
                      </a:endParaRPr>
                    </a:p>
                  </a:txBody>
                  <a:tcPr anchor="ctr"/>
                </a:tc>
                <a:extLst>
                  <a:ext uri="{0D108BD9-81ED-4DB2-BD59-A6C34878D82A}">
                    <a16:rowId xmlns:a16="http://schemas.microsoft.com/office/drawing/2014/main" xmlns="" val="10000"/>
                  </a:ext>
                </a:extLst>
              </a:tr>
              <a:tr h="957596">
                <a:tc>
                  <a:txBody>
                    <a:bodyPr/>
                    <a:lstStyle/>
                    <a:p>
                      <a:endParaRPr lang="en-US" sz="2600" b="1" dirty="0">
                        <a:latin typeface="Calibri" charset="0"/>
                        <a:ea typeface="Calibri" charset="0"/>
                        <a:cs typeface="Calibri" charset="0"/>
                      </a:endParaRPr>
                    </a:p>
                  </a:txBody>
                  <a:tcPr anchor="ct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en-US" sz="2600" b="0" i="1" dirty="0">
                        <a:latin typeface="Calibri" charset="0"/>
                        <a:ea typeface="Calibri" charset="0"/>
                        <a:cs typeface="Calibri" charset="0"/>
                      </a:endParaRPr>
                    </a:p>
                  </a:txBody>
                  <a:tcPr anchor="ctr"/>
                </a:tc>
                <a:extLst>
                  <a:ext uri="{0D108BD9-81ED-4DB2-BD59-A6C34878D82A}">
                    <a16:rowId xmlns:a16="http://schemas.microsoft.com/office/drawing/2014/main" xmlns="" val="10001"/>
                  </a:ext>
                </a:extLst>
              </a:tr>
              <a:tr h="926942">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en-US" sz="2600" b="1" dirty="0">
                        <a:latin typeface="Calibri" charset="0"/>
                        <a:ea typeface="Calibri" charset="0"/>
                        <a:cs typeface="Calibri" charset="0"/>
                      </a:endParaRPr>
                    </a:p>
                  </a:txBody>
                  <a:tcPr anchor="ct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en-US" sz="2600" b="0" i="1" dirty="0">
                        <a:latin typeface="Calibri" charset="0"/>
                        <a:ea typeface="Calibri" charset="0"/>
                        <a:cs typeface="Calibri" charset="0"/>
                      </a:endParaRPr>
                    </a:p>
                  </a:txBody>
                  <a:tcPr anchor="ct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2638122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703" y="444090"/>
            <a:ext cx="8846299" cy="1320800"/>
          </a:xfrm>
        </p:spPr>
        <p:txBody>
          <a:bodyPr/>
          <a:lstStyle/>
          <a:p>
            <a:pPr algn="ctr"/>
            <a:r>
              <a:rPr lang="en-US" dirty="0">
                <a:latin typeface="Calibri" charset="0"/>
                <a:ea typeface="Calibri" charset="0"/>
                <a:cs typeface="Calibri" charset="0"/>
              </a:rPr>
              <a:t>Veterinary Verification and Consultation (VVC)</a:t>
            </a:r>
          </a:p>
        </p:txBody>
      </p:sp>
      <p:sp>
        <p:nvSpPr>
          <p:cNvPr id="3" name="Content Placeholder 2"/>
          <p:cNvSpPr>
            <a:spLocks noGrp="1"/>
          </p:cNvSpPr>
          <p:nvPr>
            <p:ph idx="1"/>
          </p:nvPr>
        </p:nvSpPr>
        <p:spPr>
          <a:xfrm>
            <a:off x="427703" y="1350106"/>
            <a:ext cx="10074240" cy="1107769"/>
          </a:xfrm>
        </p:spPr>
        <p:txBody>
          <a:bodyPr numCol="2">
            <a:normAutofit/>
          </a:bodyPr>
          <a:lstStyle/>
          <a:p>
            <a:r>
              <a:rPr lang="en-US" sz="2800" dirty="0">
                <a:latin typeface="Calibri" charset="0"/>
                <a:ea typeface="Calibri" charset="0"/>
                <a:cs typeface="Calibri" charset="0"/>
              </a:rPr>
              <a:t>VVC includes changes in: </a:t>
            </a:r>
          </a:p>
          <a:p>
            <a:pPr lvl="1"/>
            <a:endParaRPr lang="en-US" sz="2000" dirty="0"/>
          </a:p>
          <a:p>
            <a:pPr marL="0" indent="0">
              <a:buNone/>
            </a:pPr>
            <a:endParaRPr lang="en-US" dirty="0"/>
          </a:p>
        </p:txBody>
      </p:sp>
      <p:graphicFrame>
        <p:nvGraphicFramePr>
          <p:cNvPr id="4" name="Table 3"/>
          <p:cNvGraphicFramePr>
            <a:graphicFrameLocks noGrp="1"/>
          </p:cNvGraphicFramePr>
          <p:nvPr>
            <p:extLst/>
          </p:nvPr>
        </p:nvGraphicFramePr>
        <p:xfrm>
          <a:off x="427703" y="2323438"/>
          <a:ext cx="9089159" cy="2711497"/>
        </p:xfrm>
        <a:graphic>
          <a:graphicData uri="http://schemas.openxmlformats.org/drawingml/2006/table">
            <a:tbl>
              <a:tblPr firstRow="1" bandRow="1">
                <a:tableStyleId>{69CF1AB2-1976-4502-BF36-3FF5EA218861}</a:tableStyleId>
              </a:tblPr>
              <a:tblGrid>
                <a:gridCol w="3948720">
                  <a:extLst>
                    <a:ext uri="{9D8B030D-6E8A-4147-A177-3AD203B41FA5}">
                      <a16:colId xmlns:a16="http://schemas.microsoft.com/office/drawing/2014/main" xmlns="" val="20000"/>
                    </a:ext>
                  </a:extLst>
                </a:gridCol>
                <a:gridCol w="5140439">
                  <a:extLst>
                    <a:ext uri="{9D8B030D-6E8A-4147-A177-3AD203B41FA5}">
                      <a16:colId xmlns:a16="http://schemas.microsoft.com/office/drawing/2014/main" xmlns="" val="20001"/>
                    </a:ext>
                  </a:extLst>
                </a:gridCol>
              </a:tblGrid>
              <a:tr h="826959">
                <a:tc>
                  <a:txBody>
                    <a:bodyPr/>
                    <a:lstStyle/>
                    <a:p>
                      <a:r>
                        <a:rPr lang="en-US" sz="2600" b="1" dirty="0">
                          <a:latin typeface="Calibri" charset="0"/>
                          <a:ea typeface="Calibri" charset="0"/>
                          <a:cs typeface="Calibri" charset="0"/>
                        </a:rPr>
                        <a:t>Drugs</a:t>
                      </a:r>
                    </a:p>
                  </a:txBody>
                  <a:tcPr anchor="ct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600" b="0" i="1" dirty="0">
                          <a:latin typeface="Calibri" charset="0"/>
                          <a:ea typeface="Calibri" charset="0"/>
                          <a:cs typeface="Calibri" charset="0"/>
                        </a:rPr>
                        <a:t>Anesthesia,</a:t>
                      </a:r>
                      <a:r>
                        <a:rPr lang="en-US" sz="2600" b="0" i="1" baseline="0" dirty="0">
                          <a:latin typeface="Calibri" charset="0"/>
                          <a:ea typeface="Calibri" charset="0"/>
                          <a:cs typeface="Calibri" charset="0"/>
                        </a:rPr>
                        <a:t> analgesia, sedation, etc.</a:t>
                      </a:r>
                      <a:endParaRPr lang="en-US" sz="2600" b="0" i="1" dirty="0">
                        <a:latin typeface="Calibri" charset="0"/>
                        <a:ea typeface="Calibri" charset="0"/>
                        <a:cs typeface="Calibri" charset="0"/>
                      </a:endParaRPr>
                    </a:p>
                  </a:txBody>
                  <a:tcPr anchor="ctr"/>
                </a:tc>
                <a:extLst>
                  <a:ext uri="{0D108BD9-81ED-4DB2-BD59-A6C34878D82A}">
                    <a16:rowId xmlns:a16="http://schemas.microsoft.com/office/drawing/2014/main" xmlns="" val="10000"/>
                  </a:ext>
                </a:extLst>
              </a:tr>
              <a:tr h="957596">
                <a:tc>
                  <a:txBody>
                    <a:bodyPr/>
                    <a:lstStyle/>
                    <a:p>
                      <a:r>
                        <a:rPr lang="en-US" sz="2600" b="1" dirty="0">
                          <a:latin typeface="Calibri" charset="0"/>
                          <a:ea typeface="Calibri" charset="0"/>
                          <a:cs typeface="Calibri" charset="0"/>
                        </a:rPr>
                        <a:t>Euthanasia</a:t>
                      </a:r>
                      <a:r>
                        <a:rPr lang="en-US" sz="2600" b="1" baseline="0" dirty="0">
                          <a:latin typeface="Calibri" charset="0"/>
                          <a:ea typeface="Calibri" charset="0"/>
                          <a:cs typeface="Calibri" charset="0"/>
                        </a:rPr>
                        <a:t> method</a:t>
                      </a:r>
                      <a:endParaRPr lang="en-US" sz="2600" b="1" dirty="0">
                        <a:latin typeface="Calibri" charset="0"/>
                        <a:ea typeface="Calibri" charset="0"/>
                        <a:cs typeface="Calibri" charset="0"/>
                      </a:endParaRPr>
                    </a:p>
                  </a:txBody>
                  <a:tcPr anchor="ct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600" b="0" i="1" dirty="0">
                          <a:latin typeface="Calibri" charset="0"/>
                          <a:ea typeface="Calibri" charset="0"/>
                          <a:cs typeface="Calibri" charset="0"/>
                        </a:rPr>
                        <a:t>Any</a:t>
                      </a:r>
                      <a:r>
                        <a:rPr lang="en-US" sz="2600" b="0" i="1" baseline="0" dirty="0">
                          <a:latin typeface="Calibri" charset="0"/>
                          <a:ea typeface="Calibri" charset="0"/>
                          <a:cs typeface="Calibri" charset="0"/>
                        </a:rPr>
                        <a:t> method approved in AVMA Guidelines for Euthanasia of Animals</a:t>
                      </a:r>
                      <a:endParaRPr lang="en-US" sz="2600" b="0" i="1" dirty="0">
                        <a:latin typeface="Calibri" charset="0"/>
                        <a:ea typeface="Calibri" charset="0"/>
                        <a:cs typeface="Calibri" charset="0"/>
                      </a:endParaRPr>
                    </a:p>
                  </a:txBody>
                  <a:tcPr anchor="ctr"/>
                </a:tc>
                <a:extLst>
                  <a:ext uri="{0D108BD9-81ED-4DB2-BD59-A6C34878D82A}">
                    <a16:rowId xmlns:a16="http://schemas.microsoft.com/office/drawing/2014/main" xmlns="" val="10001"/>
                  </a:ext>
                </a:extLst>
              </a:tr>
              <a:tr h="926942">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600" b="1" dirty="0">
                          <a:latin typeface="Calibri" charset="0"/>
                          <a:ea typeface="Calibri" charset="0"/>
                          <a:cs typeface="Calibri" charset="0"/>
                        </a:rPr>
                        <a:t>Procedures</a:t>
                      </a:r>
                    </a:p>
                  </a:txBody>
                  <a:tcPr anchor="ct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600" b="0" i="1" dirty="0">
                          <a:latin typeface="Calibri" charset="0"/>
                          <a:ea typeface="Calibri" charset="0"/>
                          <a:cs typeface="Calibri" charset="0"/>
                        </a:rPr>
                        <a:t>Frequency/number/duration/type of procedures</a:t>
                      </a:r>
                    </a:p>
                  </a:txBody>
                  <a:tcPr anchor="ct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2641128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467360"/>
            <a:ext cx="8501835" cy="1666240"/>
          </a:xfrm>
        </p:spPr>
        <p:txBody>
          <a:bodyPr>
            <a:normAutofit/>
          </a:bodyPr>
          <a:lstStyle/>
          <a:p>
            <a:r>
              <a:rPr lang="en-US" dirty="0">
                <a:latin typeface="Calibri" charset="0"/>
                <a:ea typeface="Calibri" charset="0"/>
                <a:cs typeface="Calibri" charset="0"/>
              </a:rPr>
              <a:t>Ways the </a:t>
            </a:r>
            <a:r>
              <a:rPr lang="en-US" u="sng" dirty="0">
                <a:latin typeface="Calibri" charset="0"/>
                <a:ea typeface="Calibri" charset="0"/>
                <a:cs typeface="Calibri" charset="0"/>
                <a:hlinkClick r:id="rId3"/>
              </a:rPr>
              <a:t>OLAW Notice (NOT-OD-14-126)</a:t>
            </a:r>
            <a:r>
              <a:rPr lang="en-US" dirty="0">
                <a:latin typeface="Calibri" charset="0"/>
                <a:ea typeface="Calibri" charset="0"/>
                <a:cs typeface="Calibri" charset="0"/>
              </a:rPr>
              <a:t> may reduce regulatory burden:</a:t>
            </a:r>
          </a:p>
        </p:txBody>
      </p:sp>
      <p:sp>
        <p:nvSpPr>
          <p:cNvPr id="3" name="Content Placeholder 2"/>
          <p:cNvSpPr>
            <a:spLocks noGrp="1"/>
          </p:cNvSpPr>
          <p:nvPr>
            <p:ph idx="1"/>
          </p:nvPr>
        </p:nvSpPr>
        <p:spPr>
          <a:xfrm>
            <a:off x="677334" y="1949824"/>
            <a:ext cx="6903337" cy="4239961"/>
          </a:xfrm>
        </p:spPr>
        <p:txBody>
          <a:bodyPr>
            <a:normAutofit/>
          </a:bodyPr>
          <a:lstStyle/>
          <a:p>
            <a:r>
              <a:rPr lang="en-US" sz="2800" dirty="0">
                <a:latin typeface="Calibri" charset="0"/>
                <a:ea typeface="Calibri" charset="0"/>
                <a:cs typeface="Calibri" charset="0"/>
              </a:rPr>
              <a:t>Flexibility/Institutional discretion</a:t>
            </a:r>
          </a:p>
          <a:p>
            <a:endParaRPr lang="en-US" sz="1600" dirty="0">
              <a:latin typeface="Calibri" charset="0"/>
              <a:ea typeface="Calibri" charset="0"/>
              <a:cs typeface="Calibri" charset="0"/>
            </a:endParaRPr>
          </a:p>
          <a:p>
            <a:r>
              <a:rPr lang="en-US" sz="2800" dirty="0">
                <a:latin typeface="Calibri" charset="0"/>
                <a:ea typeface="Calibri" charset="0"/>
                <a:cs typeface="Calibri" charset="0"/>
              </a:rPr>
              <a:t>VVC</a:t>
            </a:r>
          </a:p>
          <a:p>
            <a:endParaRPr lang="en-US" sz="1600" dirty="0">
              <a:latin typeface="Calibri" charset="0"/>
              <a:ea typeface="Calibri" charset="0"/>
              <a:cs typeface="Calibri" charset="0"/>
            </a:endParaRPr>
          </a:p>
          <a:p>
            <a:r>
              <a:rPr lang="en-US" sz="2800" dirty="0">
                <a:latin typeface="Calibri" charset="0"/>
                <a:ea typeface="Calibri" charset="0"/>
                <a:cs typeface="Calibri" charset="0"/>
              </a:rPr>
              <a:t>Administrative changes</a:t>
            </a:r>
          </a:p>
          <a:p>
            <a:endParaRPr lang="en-US" sz="1600" dirty="0">
              <a:latin typeface="Calibri" charset="0"/>
              <a:ea typeface="Calibri" charset="0"/>
              <a:cs typeface="Calibri" charset="0"/>
            </a:endParaRPr>
          </a:p>
          <a:p>
            <a:r>
              <a:rPr lang="en-US" sz="2800" dirty="0">
                <a:latin typeface="Calibri" charset="0"/>
                <a:ea typeface="Calibri" charset="0"/>
                <a:cs typeface="Calibri" charset="0"/>
              </a:rPr>
              <a:t>Clarity</a:t>
            </a:r>
          </a:p>
        </p:txBody>
      </p:sp>
      <p:pic>
        <p:nvPicPr>
          <p:cNvPr id="4" name="Picture 3"/>
          <p:cNvPicPr>
            <a:picLocks noChangeAspect="1"/>
          </p:cNvPicPr>
          <p:nvPr/>
        </p:nvPicPr>
        <p:blipFill>
          <a:blip r:embed="rId4"/>
          <a:stretch>
            <a:fillRect/>
          </a:stretch>
        </p:blipFill>
        <p:spPr>
          <a:xfrm>
            <a:off x="6214897" y="1790457"/>
            <a:ext cx="3192871" cy="4258651"/>
          </a:xfrm>
          <a:prstGeom prst="rect">
            <a:avLst/>
          </a:prstGeom>
        </p:spPr>
      </p:pic>
    </p:spTree>
    <p:extLst>
      <p:ext uri="{BB962C8B-B14F-4D97-AF65-F5344CB8AC3E}">
        <p14:creationId xmlns:p14="http://schemas.microsoft.com/office/powerpoint/2010/main" val="1754507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charset="0"/>
                <a:ea typeface="Calibri" charset="0"/>
                <a:cs typeface="Calibri" charset="0"/>
              </a:rPr>
              <a:t>Does any of this Reduce Regulatory Burden?</a:t>
            </a:r>
          </a:p>
        </p:txBody>
      </p:sp>
      <p:sp>
        <p:nvSpPr>
          <p:cNvPr id="3" name="Content Placeholder 2"/>
          <p:cNvSpPr>
            <a:spLocks noGrp="1"/>
          </p:cNvSpPr>
          <p:nvPr>
            <p:ph idx="1"/>
          </p:nvPr>
        </p:nvSpPr>
        <p:spPr>
          <a:xfrm>
            <a:off x="677333" y="1545127"/>
            <a:ext cx="7816035" cy="4432716"/>
          </a:xfrm>
        </p:spPr>
        <p:txBody>
          <a:bodyPr>
            <a:normAutofit/>
          </a:bodyPr>
          <a:lstStyle/>
          <a:p>
            <a:r>
              <a:rPr lang="en-US" sz="3000" b="1" dirty="0">
                <a:latin typeface="Calibri" charset="0"/>
                <a:ea typeface="Calibri" charset="0"/>
                <a:cs typeface="Calibri" charset="0"/>
              </a:rPr>
              <a:t>Roleplay: </a:t>
            </a:r>
            <a:r>
              <a:rPr lang="en-US" sz="3000" dirty="0">
                <a:latin typeface="Calibri" charset="0"/>
                <a:ea typeface="Calibri" charset="0"/>
                <a:cs typeface="Calibri" charset="0"/>
              </a:rPr>
              <a:t>Justify whether you would recommend your institution adopts VVC:</a:t>
            </a:r>
          </a:p>
          <a:p>
            <a:pPr lvl="1">
              <a:buFont typeface="Wingdings" charset="2"/>
              <a:buChar char="v"/>
            </a:pPr>
            <a:r>
              <a:rPr lang="en-US" sz="2800" dirty="0">
                <a:latin typeface="Calibri" charset="0"/>
                <a:ea typeface="Calibri" charset="0"/>
                <a:cs typeface="Calibri" charset="0"/>
              </a:rPr>
              <a:t>A:  IACUC</a:t>
            </a:r>
          </a:p>
          <a:p>
            <a:pPr lvl="1">
              <a:buFont typeface="Wingdings" charset="2"/>
              <a:buChar char="v"/>
            </a:pPr>
            <a:r>
              <a:rPr lang="en-US" sz="2800" dirty="0">
                <a:latin typeface="Calibri" charset="0"/>
                <a:ea typeface="Calibri" charset="0"/>
                <a:cs typeface="Calibri" charset="0"/>
              </a:rPr>
              <a:t>B:  Attending Veterinarian  </a:t>
            </a:r>
          </a:p>
          <a:p>
            <a:pPr lvl="1">
              <a:buFont typeface="Wingdings" charset="2"/>
              <a:buChar char="v"/>
            </a:pPr>
            <a:r>
              <a:rPr lang="en-US" sz="2800" dirty="0">
                <a:latin typeface="Calibri" charset="0"/>
                <a:ea typeface="Calibri" charset="0"/>
                <a:cs typeface="Calibri" charset="0"/>
              </a:rPr>
              <a:t>C:  Principal Investigator </a:t>
            </a:r>
          </a:p>
          <a:p>
            <a:pPr lvl="1">
              <a:buFont typeface="Wingdings" charset="2"/>
              <a:buChar char="v"/>
            </a:pPr>
            <a:r>
              <a:rPr lang="en-US" sz="2800" dirty="0">
                <a:latin typeface="Calibri" charset="0"/>
                <a:ea typeface="Calibri" charset="0"/>
                <a:cs typeface="Calibri" charset="0"/>
              </a:rPr>
              <a:t>D:  IACUC Administrator </a:t>
            </a:r>
          </a:p>
          <a:p>
            <a:pPr lvl="1">
              <a:buFont typeface="Wingdings" charset="2"/>
              <a:buChar char="v"/>
            </a:pPr>
            <a:r>
              <a:rPr lang="en-US" sz="2800" dirty="0">
                <a:latin typeface="Calibri" charset="0"/>
                <a:ea typeface="Calibri" charset="0"/>
                <a:cs typeface="Calibri" charset="0"/>
              </a:rPr>
              <a:t>E:  Institutional Official </a:t>
            </a:r>
          </a:p>
          <a:p>
            <a:pPr marL="0" indent="0">
              <a:buNone/>
            </a:pPr>
            <a:endParaRPr lang="en-US" dirty="0"/>
          </a:p>
        </p:txBody>
      </p:sp>
      <p:pic>
        <p:nvPicPr>
          <p:cNvPr id="5" name="Picture 4"/>
          <p:cNvPicPr>
            <a:picLocks noChangeAspect="1"/>
          </p:cNvPicPr>
          <p:nvPr/>
        </p:nvPicPr>
        <p:blipFill>
          <a:blip r:embed="rId3"/>
          <a:stretch>
            <a:fillRect/>
          </a:stretch>
        </p:blipFill>
        <p:spPr>
          <a:xfrm>
            <a:off x="6147813" y="3037523"/>
            <a:ext cx="2044431" cy="2044431"/>
          </a:xfrm>
          <a:prstGeom prst="rect">
            <a:avLst/>
          </a:prstGeom>
        </p:spPr>
      </p:pic>
    </p:spTree>
    <p:extLst>
      <p:ext uri="{BB962C8B-B14F-4D97-AF65-F5344CB8AC3E}">
        <p14:creationId xmlns:p14="http://schemas.microsoft.com/office/powerpoint/2010/main" val="2540502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charset="0"/>
                <a:ea typeface="Calibri" charset="0"/>
                <a:cs typeface="Calibri" charset="0"/>
              </a:rPr>
              <a:t>You should have learned to:</a:t>
            </a:r>
          </a:p>
        </p:txBody>
      </p:sp>
      <p:sp>
        <p:nvSpPr>
          <p:cNvPr id="3" name="Content Placeholder 2"/>
          <p:cNvSpPr>
            <a:spLocks noGrp="1"/>
          </p:cNvSpPr>
          <p:nvPr>
            <p:ph idx="1"/>
          </p:nvPr>
        </p:nvSpPr>
        <p:spPr>
          <a:xfrm>
            <a:off x="519073" y="1502097"/>
            <a:ext cx="8596668" cy="4764505"/>
          </a:xfrm>
        </p:spPr>
        <p:txBody>
          <a:bodyPr>
            <a:normAutofit/>
          </a:bodyPr>
          <a:lstStyle/>
          <a:p>
            <a:pPr lvl="1">
              <a:buFont typeface="Wingdings" charset="2"/>
              <a:buChar char="v"/>
            </a:pPr>
            <a:r>
              <a:rPr lang="en-US" sz="2800" u="sng" dirty="0">
                <a:effectLst>
                  <a:outerShdw blurRad="38100" dist="38100" dir="2700000" algn="tl">
                    <a:srgbClr val="000000">
                      <a:alpha val="43137"/>
                    </a:srgbClr>
                  </a:outerShdw>
                </a:effectLst>
                <a:latin typeface="Calibri" charset="0"/>
                <a:ea typeface="Calibri" charset="0"/>
                <a:cs typeface="Calibri" charset="0"/>
              </a:rPr>
              <a:t>Define</a:t>
            </a:r>
            <a:r>
              <a:rPr lang="en-US" sz="2800" dirty="0">
                <a:latin typeface="Calibri" charset="0"/>
                <a:ea typeface="Calibri" charset="0"/>
                <a:cs typeface="Calibri" charset="0"/>
              </a:rPr>
              <a:t> significant changes to animal use protocols</a:t>
            </a:r>
          </a:p>
          <a:p>
            <a:pPr lvl="1">
              <a:buFont typeface="Wingdings" charset="2"/>
              <a:buChar char="v"/>
            </a:pPr>
            <a:endParaRPr lang="en-US" sz="2800" u="sng" dirty="0">
              <a:effectLst>
                <a:outerShdw blurRad="38100" dist="38100" dir="2700000" algn="tl">
                  <a:srgbClr val="000000">
                    <a:alpha val="43137"/>
                  </a:srgbClr>
                </a:outerShdw>
              </a:effectLst>
              <a:latin typeface="Calibri" charset="0"/>
              <a:ea typeface="Calibri" charset="0"/>
              <a:cs typeface="Calibri" charset="0"/>
            </a:endParaRPr>
          </a:p>
          <a:p>
            <a:pPr lvl="1">
              <a:buFont typeface="Wingdings" charset="2"/>
              <a:buChar char="v"/>
            </a:pPr>
            <a:r>
              <a:rPr lang="en-US" sz="2800" u="sng" dirty="0">
                <a:effectLst>
                  <a:outerShdw blurRad="38100" dist="38100" dir="2700000" algn="tl">
                    <a:srgbClr val="000000">
                      <a:alpha val="43137"/>
                    </a:srgbClr>
                  </a:outerShdw>
                </a:effectLst>
                <a:latin typeface="Calibri" charset="0"/>
                <a:ea typeface="Calibri" charset="0"/>
                <a:cs typeface="Calibri" charset="0"/>
              </a:rPr>
              <a:t>Differentiate</a:t>
            </a:r>
            <a:r>
              <a:rPr lang="en-US" sz="2800" dirty="0">
                <a:latin typeface="Calibri" charset="0"/>
                <a:ea typeface="Calibri" charset="0"/>
                <a:cs typeface="Calibri" charset="0"/>
              </a:rPr>
              <a:t> between significant and minor changes</a:t>
            </a:r>
          </a:p>
          <a:p>
            <a:pPr lvl="1">
              <a:buFont typeface="Wingdings" charset="2"/>
              <a:buChar char="v"/>
            </a:pPr>
            <a:endParaRPr lang="en-US" sz="2800" u="sng" dirty="0">
              <a:effectLst>
                <a:outerShdw blurRad="38100" dist="38100" dir="2700000" algn="tl">
                  <a:srgbClr val="000000">
                    <a:alpha val="43137"/>
                  </a:srgbClr>
                </a:outerShdw>
              </a:effectLst>
              <a:latin typeface="Calibri" charset="0"/>
              <a:ea typeface="Calibri" charset="0"/>
              <a:cs typeface="Calibri" charset="0"/>
            </a:endParaRPr>
          </a:p>
          <a:p>
            <a:pPr lvl="1">
              <a:buFont typeface="Wingdings" charset="2"/>
              <a:buChar char="v"/>
            </a:pPr>
            <a:r>
              <a:rPr lang="en-US" sz="2800" u="sng" dirty="0">
                <a:effectLst>
                  <a:outerShdw blurRad="38100" dist="38100" dir="2700000" algn="tl">
                    <a:srgbClr val="000000">
                      <a:alpha val="43137"/>
                    </a:srgbClr>
                  </a:outerShdw>
                </a:effectLst>
                <a:latin typeface="Calibri" charset="0"/>
                <a:ea typeface="Calibri" charset="0"/>
                <a:cs typeface="Calibri" charset="0"/>
              </a:rPr>
              <a:t>Evaluate</a:t>
            </a:r>
            <a:r>
              <a:rPr lang="en-US" sz="2800" dirty="0">
                <a:latin typeface="Calibri" charset="0"/>
                <a:ea typeface="Calibri" charset="0"/>
                <a:cs typeface="Calibri" charset="0"/>
              </a:rPr>
              <a:t> how the processes in OLAW Notice NOT-OD-14-126 may support a reduction in regulatory burden</a:t>
            </a:r>
          </a:p>
          <a:p>
            <a:endParaRPr lang="en-US" dirty="0"/>
          </a:p>
        </p:txBody>
      </p:sp>
    </p:spTree>
    <p:extLst>
      <p:ext uri="{BB962C8B-B14F-4D97-AF65-F5344CB8AC3E}">
        <p14:creationId xmlns:p14="http://schemas.microsoft.com/office/powerpoint/2010/main" val="1592503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60400"/>
          </a:xfrm>
        </p:spPr>
        <p:txBody>
          <a:bodyPr/>
          <a:lstStyle/>
          <a:p>
            <a:pPr algn="ctr"/>
            <a:r>
              <a:rPr lang="en-US" b="1" dirty="0"/>
              <a:t>Goals &amp; </a:t>
            </a:r>
            <a:r>
              <a:rPr lang="en-US" b="1" dirty="0">
                <a:latin typeface="Calibri" charset="0"/>
                <a:ea typeface="Calibri" charset="0"/>
                <a:cs typeface="Calibri" charset="0"/>
              </a:rPr>
              <a:t>Objectives</a:t>
            </a:r>
          </a:p>
        </p:txBody>
      </p:sp>
      <p:sp>
        <p:nvSpPr>
          <p:cNvPr id="3" name="Content Placeholder 2"/>
          <p:cNvSpPr>
            <a:spLocks noGrp="1"/>
          </p:cNvSpPr>
          <p:nvPr>
            <p:ph idx="1"/>
          </p:nvPr>
        </p:nvSpPr>
        <p:spPr>
          <a:xfrm>
            <a:off x="677334" y="1462089"/>
            <a:ext cx="8596668" cy="4921126"/>
          </a:xfrm>
        </p:spPr>
        <p:txBody>
          <a:bodyPr>
            <a:normAutofit fontScale="92500" lnSpcReduction="20000"/>
          </a:bodyPr>
          <a:lstStyle/>
          <a:p>
            <a:r>
              <a:rPr lang="en-US" sz="3000" b="1" dirty="0">
                <a:latin typeface="Calibri" charset="0"/>
                <a:ea typeface="Calibri" charset="0"/>
                <a:cs typeface="Calibri" charset="0"/>
              </a:rPr>
              <a:t>GOAL</a:t>
            </a:r>
          </a:p>
          <a:p>
            <a:pPr>
              <a:buFont typeface="Wingdings" charset="2"/>
              <a:buChar char="v"/>
            </a:pPr>
            <a:r>
              <a:rPr lang="en-US" sz="3000" dirty="0">
                <a:latin typeface="Calibri" charset="0"/>
                <a:ea typeface="Calibri" charset="0"/>
                <a:cs typeface="Calibri" charset="0"/>
              </a:rPr>
              <a:t>Understanding significant changes to animal use protocols</a:t>
            </a:r>
          </a:p>
          <a:p>
            <a:endParaRPr lang="en-US" sz="3000" dirty="0">
              <a:latin typeface="Calibri" charset="0"/>
              <a:ea typeface="Calibri" charset="0"/>
              <a:cs typeface="Calibri" charset="0"/>
            </a:endParaRPr>
          </a:p>
          <a:p>
            <a:r>
              <a:rPr lang="en-US" sz="3000" b="1" dirty="0">
                <a:latin typeface="Calibri" charset="0"/>
                <a:ea typeface="Calibri" charset="0"/>
                <a:cs typeface="Calibri" charset="0"/>
              </a:rPr>
              <a:t>OBJECTIVES</a:t>
            </a:r>
          </a:p>
          <a:p>
            <a:pPr>
              <a:buFont typeface="Wingdings" charset="2"/>
              <a:buChar char="v"/>
            </a:pPr>
            <a:r>
              <a:rPr lang="en-US" sz="3000" b="1" dirty="0">
                <a:latin typeface="Calibri" charset="0"/>
                <a:ea typeface="Calibri" charset="0"/>
                <a:cs typeface="Calibri" charset="0"/>
              </a:rPr>
              <a:t>You will be able to:</a:t>
            </a:r>
          </a:p>
          <a:p>
            <a:pPr lvl="1">
              <a:buFont typeface="Courier New" charset="0"/>
              <a:buChar char="o"/>
            </a:pPr>
            <a:r>
              <a:rPr lang="en-US" sz="3000" u="sng" dirty="0">
                <a:effectLst>
                  <a:outerShdw blurRad="38100" dist="38100" dir="2700000" algn="tl">
                    <a:srgbClr val="000000">
                      <a:alpha val="43137"/>
                    </a:srgbClr>
                  </a:outerShdw>
                </a:effectLst>
                <a:latin typeface="Calibri" charset="0"/>
                <a:ea typeface="Calibri" charset="0"/>
                <a:cs typeface="Calibri" charset="0"/>
              </a:rPr>
              <a:t>Define</a:t>
            </a:r>
            <a:r>
              <a:rPr lang="en-US" sz="3000" dirty="0">
                <a:latin typeface="Calibri" charset="0"/>
                <a:ea typeface="Calibri" charset="0"/>
                <a:cs typeface="Calibri" charset="0"/>
              </a:rPr>
              <a:t> significant changes to animal use protocols</a:t>
            </a:r>
          </a:p>
          <a:p>
            <a:pPr lvl="1">
              <a:buFont typeface="Courier New" charset="0"/>
              <a:buChar char="o"/>
            </a:pPr>
            <a:r>
              <a:rPr lang="en-US" sz="3000" u="sng" dirty="0">
                <a:effectLst>
                  <a:outerShdw blurRad="38100" dist="38100" dir="2700000" algn="tl">
                    <a:srgbClr val="000000">
                      <a:alpha val="43137"/>
                    </a:srgbClr>
                  </a:outerShdw>
                </a:effectLst>
                <a:latin typeface="Calibri" charset="0"/>
                <a:ea typeface="Calibri" charset="0"/>
                <a:cs typeface="Calibri" charset="0"/>
              </a:rPr>
              <a:t>Differentiate</a:t>
            </a:r>
            <a:r>
              <a:rPr lang="en-US" sz="3000" dirty="0">
                <a:latin typeface="Calibri" charset="0"/>
                <a:ea typeface="Calibri" charset="0"/>
                <a:cs typeface="Calibri" charset="0"/>
              </a:rPr>
              <a:t> between significant and minor changes</a:t>
            </a:r>
          </a:p>
          <a:p>
            <a:pPr lvl="1">
              <a:buFont typeface="Courier New" charset="0"/>
              <a:buChar char="o"/>
            </a:pPr>
            <a:r>
              <a:rPr lang="en-US" sz="3000" u="sng" dirty="0">
                <a:effectLst>
                  <a:outerShdw blurRad="38100" dist="38100" dir="2700000" algn="tl">
                    <a:srgbClr val="000000">
                      <a:alpha val="43137"/>
                    </a:srgbClr>
                  </a:outerShdw>
                </a:effectLst>
                <a:latin typeface="Calibri" charset="0"/>
                <a:ea typeface="Calibri" charset="0"/>
                <a:cs typeface="Calibri" charset="0"/>
              </a:rPr>
              <a:t>Evaluate</a:t>
            </a:r>
            <a:r>
              <a:rPr lang="en-US" sz="3000" dirty="0">
                <a:latin typeface="Calibri" charset="0"/>
                <a:ea typeface="Calibri" charset="0"/>
                <a:cs typeface="Calibri" charset="0"/>
              </a:rPr>
              <a:t> how the processes in OLAW Notice NOT-OD-14-126 may support a reduction in regulatory burden</a:t>
            </a:r>
          </a:p>
          <a:p>
            <a:pPr lvl="1">
              <a:buFont typeface="Wingdings" charset="2"/>
              <a:buChar char="v"/>
            </a:pPr>
            <a:endParaRPr lang="en-US" sz="2000" dirty="0"/>
          </a:p>
        </p:txBody>
      </p:sp>
    </p:spTree>
    <p:extLst>
      <p:ext uri="{BB962C8B-B14F-4D97-AF65-F5344CB8AC3E}">
        <p14:creationId xmlns:p14="http://schemas.microsoft.com/office/powerpoint/2010/main" val="1952997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45157"/>
            <a:ext cx="8596668" cy="1320800"/>
          </a:xfrm>
        </p:spPr>
        <p:txBody>
          <a:bodyPr/>
          <a:lstStyle/>
          <a:p>
            <a:r>
              <a:rPr lang="en-US" dirty="0">
                <a:latin typeface="Calibri" charset="0"/>
                <a:ea typeface="Calibri" charset="0"/>
                <a:cs typeface="Calibri" charset="0"/>
              </a:rPr>
              <a:t>Resources</a:t>
            </a:r>
          </a:p>
        </p:txBody>
      </p:sp>
      <p:sp>
        <p:nvSpPr>
          <p:cNvPr id="3" name="Content Placeholder 2"/>
          <p:cNvSpPr>
            <a:spLocks noGrp="1"/>
          </p:cNvSpPr>
          <p:nvPr>
            <p:ph idx="1"/>
          </p:nvPr>
        </p:nvSpPr>
        <p:spPr>
          <a:xfrm>
            <a:off x="677334" y="905557"/>
            <a:ext cx="8596668" cy="5405672"/>
          </a:xfrm>
        </p:spPr>
        <p:txBody>
          <a:bodyPr>
            <a:noAutofit/>
          </a:bodyPr>
          <a:lstStyle/>
          <a:p>
            <a:r>
              <a:rPr lang="en-US" sz="2800" dirty="0">
                <a:latin typeface="Calibri" charset="0"/>
                <a:ea typeface="Calibri" charset="0"/>
                <a:cs typeface="Calibri" charset="0"/>
                <a:hlinkClick r:id="rId3"/>
              </a:rPr>
              <a:t>OLAW Notice NOT-14-126</a:t>
            </a:r>
            <a:endParaRPr lang="en-US" sz="2800" dirty="0">
              <a:latin typeface="Calibri" charset="0"/>
              <a:ea typeface="Calibri" charset="0"/>
              <a:cs typeface="Calibri" charset="0"/>
            </a:endParaRPr>
          </a:p>
          <a:p>
            <a:endParaRPr lang="en-US" sz="2800" dirty="0">
              <a:latin typeface="Calibri" charset="0"/>
              <a:ea typeface="Calibri" charset="0"/>
              <a:cs typeface="Calibri" charset="0"/>
            </a:endParaRPr>
          </a:p>
          <a:p>
            <a:r>
              <a:rPr lang="en-US" sz="2800" dirty="0">
                <a:latin typeface="Calibri" charset="0"/>
                <a:ea typeface="Calibri" charset="0"/>
                <a:cs typeface="Calibri" charset="0"/>
                <a:hlinkClick r:id="rId4"/>
              </a:rPr>
              <a:t>Guide for the Care and Use of Laboratory Animals, 8th edition</a:t>
            </a:r>
            <a:endParaRPr lang="en-US" sz="2800" dirty="0">
              <a:latin typeface="Calibri" charset="0"/>
              <a:ea typeface="Calibri" charset="0"/>
              <a:cs typeface="Calibri" charset="0"/>
            </a:endParaRPr>
          </a:p>
          <a:p>
            <a:endParaRPr lang="en-US" sz="2800" dirty="0">
              <a:latin typeface="Calibri" charset="0"/>
              <a:ea typeface="Calibri" charset="0"/>
              <a:cs typeface="Calibri" charset="0"/>
            </a:endParaRPr>
          </a:p>
          <a:p>
            <a:r>
              <a:rPr lang="en-US" sz="2800" dirty="0">
                <a:latin typeface="Calibri" charset="0"/>
                <a:ea typeface="Calibri" charset="0"/>
                <a:cs typeface="Calibri" charset="0"/>
                <a:hlinkClick r:id="rId5"/>
              </a:rPr>
              <a:t>Public Health Service Policy on Humane Care and Use of Laboratory Animals</a:t>
            </a:r>
            <a:endParaRPr lang="en-US" sz="2800" dirty="0">
              <a:latin typeface="Calibri" charset="0"/>
              <a:ea typeface="Calibri" charset="0"/>
              <a:cs typeface="Calibri" charset="0"/>
            </a:endParaRPr>
          </a:p>
          <a:p>
            <a:endParaRPr lang="en-US" sz="2800" dirty="0">
              <a:latin typeface="Calibri" charset="0"/>
              <a:ea typeface="Calibri" charset="0"/>
              <a:cs typeface="Calibri" charset="0"/>
            </a:endParaRPr>
          </a:p>
          <a:p>
            <a:r>
              <a:rPr lang="en-US" sz="2800" dirty="0">
                <a:latin typeface="Calibri" charset="0"/>
                <a:ea typeface="Calibri" charset="0"/>
                <a:cs typeface="Calibri" charset="0"/>
                <a:hlinkClick r:id="rId6"/>
              </a:rPr>
              <a:t>Animal Welfare Act </a:t>
            </a:r>
            <a:endParaRPr lang="en-US" sz="2800" dirty="0">
              <a:latin typeface="Calibri" charset="0"/>
              <a:ea typeface="Calibri" charset="0"/>
              <a:cs typeface="Calibri" charset="0"/>
            </a:endParaRPr>
          </a:p>
        </p:txBody>
      </p:sp>
    </p:spTree>
    <p:extLst>
      <p:ext uri="{BB962C8B-B14F-4D97-AF65-F5344CB8AC3E}">
        <p14:creationId xmlns:p14="http://schemas.microsoft.com/office/powerpoint/2010/main" val="3627045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charset="0"/>
                <a:ea typeface="Calibri" charset="0"/>
                <a:cs typeface="Calibri" charset="0"/>
              </a:rPr>
              <a:t>Summative Assessment</a:t>
            </a:r>
          </a:p>
        </p:txBody>
      </p:sp>
      <p:pic>
        <p:nvPicPr>
          <p:cNvPr id="6" name="Content Placeholder 3" descr="Fireball by dear_theophilus"/>
          <p:cNvPicPr>
            <a:picLocks noChangeAspect="1"/>
          </p:cNvPicPr>
          <p:nvPr/>
        </p:nvPicPr>
        <p:blipFill>
          <a:blip r:embed="rId4"/>
          <a:stretch>
            <a:fillRect/>
          </a:stretch>
        </p:blipFill>
        <p:spPr>
          <a:xfrm>
            <a:off x="1540785" y="2538248"/>
            <a:ext cx="7891838" cy="3150159"/>
          </a:xfrm>
          <a:prstGeom prst="rect">
            <a:avLst/>
          </a:prstGeom>
        </p:spPr>
      </p:pic>
    </p:spTree>
    <p:extLst>
      <p:ext uri="{BB962C8B-B14F-4D97-AF65-F5344CB8AC3E}">
        <p14:creationId xmlns:p14="http://schemas.microsoft.com/office/powerpoint/2010/main" val="152072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ppt_x</p:attrName>
                                        </p:attrNameLst>
                                      </p:cBhvr>
                                      <p:tavLst>
                                        <p:tav tm="0">
                                          <p:val>
                                            <p:strVal val="#ppt_x"/>
                                          </p:val>
                                        </p:tav>
                                        <p:tav tm="100000">
                                          <p:val>
                                            <p:strVal val="#ppt_x"/>
                                          </p:val>
                                        </p:tav>
                                      </p:tavLst>
                                    </p:anim>
                                    <p:anim calcmode="lin" valueType="num">
                                      <p:cBhvr>
                                        <p:cTn id="8" dur="5000" fill="hold"/>
                                        <p:tgtEl>
                                          <p:spTgt spid="6"/>
                                        </p:tgtEl>
                                        <p:attrNameLst>
                                          <p:attrName>ppt_y</p:attrName>
                                        </p:attrNameLst>
                                      </p:cBhvr>
                                      <p:tavLst>
                                        <p:tav tm="0">
                                          <p:val>
                                            <p:strVal val="#ppt_y+1"/>
                                          </p:val>
                                        </p:tav>
                                        <p:tav tm="100000">
                                          <p:val>
                                            <p:strVal val="#ppt_y-1"/>
                                          </p:val>
                                        </p:tav>
                                      </p:tavLst>
                                    </p:anim>
                                  </p:childTnLst>
                                  <p:subTnLst>
                                    <p:audio>
                                      <p:cMediaNode vol="30000">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strips(downLef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charset="0"/>
                <a:ea typeface="Calibri" charset="0"/>
                <a:cs typeface="Calibri" charset="0"/>
              </a:rPr>
              <a:t>Institutional Discretion</a:t>
            </a:r>
          </a:p>
        </p:txBody>
      </p:sp>
      <p:sp>
        <p:nvSpPr>
          <p:cNvPr id="3" name="Content Placeholder 2"/>
          <p:cNvSpPr>
            <a:spLocks noGrp="1"/>
          </p:cNvSpPr>
          <p:nvPr>
            <p:ph idx="1"/>
          </p:nvPr>
        </p:nvSpPr>
        <p:spPr>
          <a:xfrm>
            <a:off x="677334" y="4613232"/>
            <a:ext cx="9212623" cy="1908712"/>
          </a:xfrm>
        </p:spPr>
        <p:txBody>
          <a:bodyPr>
            <a:normAutofit/>
          </a:bodyPr>
          <a:lstStyle/>
          <a:p>
            <a:r>
              <a:rPr lang="en-US" sz="2800" dirty="0">
                <a:latin typeface="Calibri" charset="0"/>
                <a:ea typeface="Calibri" charset="0"/>
                <a:cs typeface="Calibri" charset="0"/>
              </a:rPr>
              <a:t>Institutions can come up with their own policies to define what it considers a significant change. </a:t>
            </a:r>
          </a:p>
        </p:txBody>
      </p:sp>
      <p:pic>
        <p:nvPicPr>
          <p:cNvPr id="4" name="Picture 3"/>
          <p:cNvPicPr>
            <a:picLocks noChangeAspect="1"/>
          </p:cNvPicPr>
          <p:nvPr/>
        </p:nvPicPr>
        <p:blipFill>
          <a:blip r:embed="rId3"/>
          <a:stretch>
            <a:fillRect/>
          </a:stretch>
        </p:blipFill>
        <p:spPr>
          <a:xfrm>
            <a:off x="3806042" y="1582822"/>
            <a:ext cx="2810825" cy="2674660"/>
          </a:xfrm>
          <a:prstGeom prst="rect">
            <a:avLst/>
          </a:prstGeom>
        </p:spPr>
      </p:pic>
    </p:spTree>
    <p:extLst>
      <p:ext uri="{BB962C8B-B14F-4D97-AF65-F5344CB8AC3E}">
        <p14:creationId xmlns:p14="http://schemas.microsoft.com/office/powerpoint/2010/main" val="1965768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charset="0"/>
                <a:ea typeface="Calibri" charset="0"/>
                <a:cs typeface="Calibri" charset="0"/>
              </a:rPr>
              <a:t>Definition</a:t>
            </a:r>
          </a:p>
        </p:txBody>
      </p:sp>
      <p:sp>
        <p:nvSpPr>
          <p:cNvPr id="3" name="Content Placeholder 2"/>
          <p:cNvSpPr>
            <a:spLocks noGrp="1"/>
          </p:cNvSpPr>
          <p:nvPr>
            <p:ph idx="1"/>
          </p:nvPr>
        </p:nvSpPr>
        <p:spPr>
          <a:xfrm>
            <a:off x="677334" y="1320800"/>
            <a:ext cx="8596668" cy="5215853"/>
          </a:xfrm>
        </p:spPr>
        <p:txBody>
          <a:bodyPr>
            <a:noAutofit/>
          </a:bodyPr>
          <a:lstStyle/>
          <a:p>
            <a:r>
              <a:rPr lang="en-US" sz="2800" dirty="0">
                <a:latin typeface="Calibri" charset="0"/>
                <a:ea typeface="Calibri" charset="0"/>
                <a:cs typeface="Calibri" charset="0"/>
              </a:rPr>
              <a:t>OLAW Notice NOT-OD-14-126: Significant Changes to Animal Activities</a:t>
            </a:r>
          </a:p>
          <a:p>
            <a:pPr lvl="1">
              <a:buFont typeface="Wingdings" charset="2"/>
              <a:buChar char="v"/>
            </a:pPr>
            <a:r>
              <a:rPr lang="en-US" sz="2800" dirty="0">
                <a:latin typeface="Calibri" charset="0"/>
                <a:ea typeface="Calibri" charset="0"/>
                <a:cs typeface="Calibri" charset="0"/>
              </a:rPr>
              <a:t>Changes that have, or have the potential to have, </a:t>
            </a:r>
            <a:r>
              <a:rPr lang="en-US" sz="2800" u="sng" dirty="0">
                <a:latin typeface="Calibri" charset="0"/>
                <a:ea typeface="Calibri" charset="0"/>
                <a:cs typeface="Calibri" charset="0"/>
              </a:rPr>
              <a:t>a negative impact on animal welfare</a:t>
            </a:r>
            <a:r>
              <a:rPr lang="en-US" sz="2800" dirty="0">
                <a:latin typeface="Calibri" charset="0"/>
                <a:ea typeface="Calibri" charset="0"/>
                <a:cs typeface="Calibri" charset="0"/>
              </a:rPr>
              <a:t>.</a:t>
            </a:r>
          </a:p>
        </p:txBody>
      </p:sp>
      <p:pic>
        <p:nvPicPr>
          <p:cNvPr id="4" name="Picture 3"/>
          <p:cNvPicPr>
            <a:picLocks noChangeAspect="1"/>
          </p:cNvPicPr>
          <p:nvPr/>
        </p:nvPicPr>
        <p:blipFill>
          <a:blip r:embed="rId3"/>
          <a:stretch>
            <a:fillRect/>
          </a:stretch>
        </p:blipFill>
        <p:spPr>
          <a:xfrm>
            <a:off x="3586170" y="3798277"/>
            <a:ext cx="3178903" cy="2128815"/>
          </a:xfrm>
          <a:prstGeom prst="rect">
            <a:avLst/>
          </a:prstGeom>
        </p:spPr>
      </p:pic>
    </p:spTree>
    <p:extLst>
      <p:ext uri="{BB962C8B-B14F-4D97-AF65-F5344CB8AC3E}">
        <p14:creationId xmlns:p14="http://schemas.microsoft.com/office/powerpoint/2010/main" val="1190044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charset="0"/>
                <a:ea typeface="Calibri" charset="0"/>
                <a:cs typeface="Calibri" charset="0"/>
              </a:rPr>
              <a:t>Fireball Round!</a:t>
            </a:r>
          </a:p>
        </p:txBody>
      </p:sp>
      <p:pic>
        <p:nvPicPr>
          <p:cNvPr id="4" name="Content Placeholder 3" descr="Fireball by dear_theophilus"/>
          <p:cNvPicPr>
            <a:picLocks noGrp="1" noChangeAspect="1"/>
          </p:cNvPicPr>
          <p:nvPr>
            <p:ph idx="1"/>
          </p:nvPr>
        </p:nvPicPr>
        <p:blipFill>
          <a:blip r:embed="rId3"/>
          <a:stretch>
            <a:fillRect/>
          </a:stretch>
        </p:blipFill>
        <p:spPr>
          <a:xfrm>
            <a:off x="1382164" y="2225427"/>
            <a:ext cx="7891838" cy="3150159"/>
          </a:xfrm>
        </p:spPr>
      </p:pic>
    </p:spTree>
    <p:extLst>
      <p:ext uri="{BB962C8B-B14F-4D97-AF65-F5344CB8AC3E}">
        <p14:creationId xmlns:p14="http://schemas.microsoft.com/office/powerpoint/2010/main" val="2036306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charset="0"/>
                <a:ea typeface="Calibri" charset="0"/>
                <a:cs typeface="Calibri" charset="0"/>
              </a:rPr>
              <a:t>Fireball Instructions</a:t>
            </a:r>
            <a:r>
              <a:rPr lang="en-US" dirty="0"/>
              <a:t> </a:t>
            </a:r>
          </a:p>
        </p:txBody>
      </p:sp>
      <p:sp>
        <p:nvSpPr>
          <p:cNvPr id="3" name="Content Placeholder 2"/>
          <p:cNvSpPr>
            <a:spLocks noGrp="1"/>
          </p:cNvSpPr>
          <p:nvPr>
            <p:ph idx="1"/>
          </p:nvPr>
        </p:nvSpPr>
        <p:spPr>
          <a:xfrm>
            <a:off x="677334" y="1668220"/>
            <a:ext cx="6145497" cy="3880773"/>
          </a:xfrm>
        </p:spPr>
        <p:txBody>
          <a:bodyPr>
            <a:normAutofit/>
          </a:bodyPr>
          <a:lstStyle/>
          <a:p>
            <a:pPr>
              <a:lnSpc>
                <a:spcPct val="150000"/>
              </a:lnSpc>
            </a:pPr>
            <a:r>
              <a:rPr lang="en-US" sz="2800" dirty="0">
                <a:latin typeface="Calibri" charset="0"/>
                <a:ea typeface="Calibri" charset="0"/>
                <a:cs typeface="Calibri" charset="0"/>
              </a:rPr>
              <a:t>Catch the ball</a:t>
            </a:r>
          </a:p>
          <a:p>
            <a:pPr>
              <a:lnSpc>
                <a:spcPct val="150000"/>
              </a:lnSpc>
            </a:pPr>
            <a:r>
              <a:rPr lang="en-US" sz="2800" dirty="0">
                <a:latin typeface="Calibri" charset="0"/>
                <a:ea typeface="Calibri" charset="0"/>
                <a:cs typeface="Calibri" charset="0"/>
              </a:rPr>
              <a:t>Give example of a Significant Change</a:t>
            </a:r>
          </a:p>
          <a:p>
            <a:pPr>
              <a:lnSpc>
                <a:spcPct val="150000"/>
              </a:lnSpc>
            </a:pPr>
            <a:r>
              <a:rPr lang="en-US" sz="2800" dirty="0">
                <a:latin typeface="Calibri" charset="0"/>
                <a:ea typeface="Calibri" charset="0"/>
                <a:cs typeface="Calibri" charset="0"/>
              </a:rPr>
              <a:t>Fire the ball to someone else</a:t>
            </a:r>
          </a:p>
        </p:txBody>
      </p:sp>
      <p:pic>
        <p:nvPicPr>
          <p:cNvPr id="4" name="Content Placeholder 3" descr="Fireball by dear_theophilus"/>
          <p:cNvPicPr>
            <a:picLocks noChangeAspect="1"/>
          </p:cNvPicPr>
          <p:nvPr/>
        </p:nvPicPr>
        <p:blipFill>
          <a:blip r:embed="rId3"/>
          <a:stretch>
            <a:fillRect/>
          </a:stretch>
        </p:blipFill>
        <p:spPr>
          <a:xfrm rot="10800000">
            <a:off x="1716271" y="4139675"/>
            <a:ext cx="5827529" cy="2326156"/>
          </a:xfrm>
          <a:prstGeom prst="rect">
            <a:avLst/>
          </a:prstGeom>
        </p:spPr>
      </p:pic>
    </p:spTree>
    <p:extLst>
      <p:ext uri="{BB962C8B-B14F-4D97-AF65-F5344CB8AC3E}">
        <p14:creationId xmlns:p14="http://schemas.microsoft.com/office/powerpoint/2010/main" val="3068713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charset="0"/>
                <a:ea typeface="Calibri" charset="0"/>
                <a:cs typeface="Calibri" charset="0"/>
              </a:rPr>
              <a:t>Examples of Significant Changes</a:t>
            </a:r>
          </a:p>
        </p:txBody>
      </p:sp>
      <p:sp>
        <p:nvSpPr>
          <p:cNvPr id="3" name="Content Placeholder 2"/>
          <p:cNvSpPr>
            <a:spLocks noGrp="1"/>
          </p:cNvSpPr>
          <p:nvPr>
            <p:ph idx="1"/>
          </p:nvPr>
        </p:nvSpPr>
        <p:spPr>
          <a:xfrm>
            <a:off x="677333" y="1572761"/>
            <a:ext cx="9011789" cy="3880773"/>
          </a:xfrm>
        </p:spPr>
        <p:txBody>
          <a:bodyPr>
            <a:noAutofit/>
          </a:bodyPr>
          <a:lstStyle/>
          <a:p>
            <a:r>
              <a:rPr lang="en-US" sz="2800" dirty="0">
                <a:latin typeface="Calibri" charset="0"/>
                <a:ea typeface="Calibri" charset="0"/>
                <a:cs typeface="Calibri" charset="0"/>
              </a:rPr>
              <a:t>Non-survival to survival surgery</a:t>
            </a:r>
          </a:p>
          <a:p>
            <a:r>
              <a:rPr lang="en-US" sz="2800" dirty="0">
                <a:latin typeface="Calibri" charset="0"/>
                <a:ea typeface="Calibri" charset="0"/>
                <a:cs typeface="Calibri" charset="0"/>
              </a:rPr>
              <a:t>Increasing pain, distress, or invasiveness</a:t>
            </a:r>
          </a:p>
          <a:p>
            <a:r>
              <a:rPr lang="en-US" sz="2800" dirty="0">
                <a:latin typeface="Calibri" charset="0"/>
                <a:ea typeface="Calibri" charset="0"/>
                <a:cs typeface="Calibri" charset="0"/>
              </a:rPr>
              <a:t>Animal housing/location that is not overseen by the IACUC</a:t>
            </a:r>
          </a:p>
          <a:p>
            <a:r>
              <a:rPr lang="en-US" sz="2800" dirty="0">
                <a:latin typeface="Calibri" charset="0"/>
                <a:ea typeface="Calibri" charset="0"/>
                <a:cs typeface="Calibri" charset="0"/>
              </a:rPr>
              <a:t>Species</a:t>
            </a:r>
          </a:p>
          <a:p>
            <a:r>
              <a:rPr lang="en-US" sz="2800" dirty="0">
                <a:latin typeface="Calibri" charset="0"/>
                <a:ea typeface="Calibri" charset="0"/>
                <a:cs typeface="Calibri" charset="0"/>
              </a:rPr>
              <a:t>Study objectives</a:t>
            </a:r>
          </a:p>
          <a:p>
            <a:r>
              <a:rPr lang="en-US" sz="2800" dirty="0">
                <a:latin typeface="Calibri" charset="0"/>
                <a:ea typeface="Calibri" charset="0"/>
                <a:cs typeface="Calibri" charset="0"/>
              </a:rPr>
              <a:t>Principal investigator</a:t>
            </a:r>
          </a:p>
          <a:p>
            <a:r>
              <a:rPr lang="en-US" sz="2800" dirty="0">
                <a:latin typeface="Calibri" charset="0"/>
                <a:ea typeface="Calibri" charset="0"/>
                <a:cs typeface="Calibri" charset="0"/>
              </a:rPr>
              <a:t>Impacts personnel safety</a:t>
            </a:r>
          </a:p>
          <a:p>
            <a:r>
              <a:rPr lang="en-US" sz="2800" dirty="0">
                <a:latin typeface="Calibri" charset="0"/>
                <a:ea typeface="Calibri" charset="0"/>
                <a:cs typeface="Calibri" charset="0"/>
              </a:rPr>
              <a:t>And then some….</a:t>
            </a:r>
          </a:p>
        </p:txBody>
      </p:sp>
      <p:pic>
        <p:nvPicPr>
          <p:cNvPr id="5" name="Picture 4"/>
          <p:cNvPicPr>
            <a:picLocks noChangeAspect="1"/>
          </p:cNvPicPr>
          <p:nvPr/>
        </p:nvPicPr>
        <p:blipFill>
          <a:blip r:embed="rId3"/>
          <a:stretch>
            <a:fillRect/>
          </a:stretch>
        </p:blipFill>
        <p:spPr>
          <a:xfrm>
            <a:off x="5556740" y="3632472"/>
            <a:ext cx="2497014" cy="2463720"/>
          </a:xfrm>
          <a:prstGeom prst="rect">
            <a:avLst/>
          </a:prstGeom>
        </p:spPr>
      </p:pic>
    </p:spTree>
    <p:extLst>
      <p:ext uri="{BB962C8B-B14F-4D97-AF65-F5344CB8AC3E}">
        <p14:creationId xmlns:p14="http://schemas.microsoft.com/office/powerpoint/2010/main" val="1466309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640" y="1"/>
            <a:ext cx="9381065" cy="840658"/>
          </a:xfrm>
        </p:spPr>
        <p:txBody>
          <a:bodyPr>
            <a:normAutofit/>
          </a:bodyPr>
          <a:lstStyle/>
          <a:p>
            <a:r>
              <a:rPr lang="en-US" sz="3600" dirty="0">
                <a:latin typeface="Calibri" charset="0"/>
                <a:ea typeface="Calibri" charset="0"/>
                <a:cs typeface="Calibri" charset="0"/>
              </a:rPr>
              <a:t>Sometimes it’s not so straightforward…</a:t>
            </a:r>
          </a:p>
        </p:txBody>
      </p:sp>
      <p:pic>
        <p:nvPicPr>
          <p:cNvPr id="5" name="Picture 4"/>
          <p:cNvPicPr>
            <a:picLocks noChangeAspect="1"/>
          </p:cNvPicPr>
          <p:nvPr/>
        </p:nvPicPr>
        <p:blipFill>
          <a:blip r:embed="rId3"/>
          <a:stretch>
            <a:fillRect/>
          </a:stretch>
        </p:blipFill>
        <p:spPr>
          <a:xfrm>
            <a:off x="2740458" y="2503732"/>
            <a:ext cx="4692729" cy="3757923"/>
          </a:xfrm>
          <a:prstGeom prst="rect">
            <a:avLst/>
          </a:prstGeom>
        </p:spPr>
      </p:pic>
      <p:sp>
        <p:nvSpPr>
          <p:cNvPr id="4" name="Content Placeholder 4"/>
          <p:cNvSpPr txBox="1">
            <a:spLocks/>
          </p:cNvSpPr>
          <p:nvPr/>
        </p:nvSpPr>
        <p:spPr>
          <a:xfrm>
            <a:off x="412640" y="991048"/>
            <a:ext cx="8854452" cy="1619417"/>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kern="1200">
                <a:solidFill>
                  <a:schemeClr val="tx1">
                    <a:lumMod val="50000"/>
                    <a:lumOff val="5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r>
              <a:rPr lang="en-US" sz="2800" b="1" dirty="0">
                <a:latin typeface="Calibri" charset="0"/>
                <a:ea typeface="Calibri" charset="0"/>
                <a:cs typeface="Calibri" charset="0"/>
              </a:rPr>
              <a:t>Case-based learning: </a:t>
            </a:r>
            <a:r>
              <a:rPr lang="en-US" sz="2800" dirty="0">
                <a:latin typeface="Calibri" charset="0"/>
                <a:ea typeface="Calibri" charset="0"/>
                <a:cs typeface="Calibri" charset="0"/>
              </a:rPr>
              <a:t>Three scenarios will be given. Evaluate if each scenario should be considered a significant change. Be prepared to justify your answer. </a:t>
            </a:r>
          </a:p>
          <a:p>
            <a:endParaRPr lang="en-US" dirty="0"/>
          </a:p>
          <a:p>
            <a:endParaRPr lang="en-US" dirty="0"/>
          </a:p>
        </p:txBody>
      </p:sp>
    </p:spTree>
    <p:extLst>
      <p:ext uri="{BB962C8B-B14F-4D97-AF65-F5344CB8AC3E}">
        <p14:creationId xmlns:p14="http://schemas.microsoft.com/office/powerpoint/2010/main" val="1081763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506825"/>
            <a:ext cx="10749167" cy="1320800"/>
          </a:xfrm>
        </p:spPr>
        <p:txBody>
          <a:bodyPr/>
          <a:lstStyle/>
          <a:p>
            <a:r>
              <a:rPr lang="en-US" b="1" dirty="0">
                <a:latin typeface="Calibri" charset="0"/>
                <a:ea typeface="Calibri" charset="0"/>
                <a:cs typeface="Calibri" charset="0"/>
              </a:rPr>
              <a:t>Case-based Learning #1: </a:t>
            </a:r>
            <a:r>
              <a:rPr lang="en-US" dirty="0">
                <a:latin typeface="Calibri" charset="0"/>
                <a:ea typeface="Calibri" charset="0"/>
                <a:cs typeface="Calibri" charset="0"/>
              </a:rPr>
              <a:t/>
            </a:r>
            <a:br>
              <a:rPr lang="en-US" dirty="0">
                <a:latin typeface="Calibri" charset="0"/>
                <a:ea typeface="Calibri" charset="0"/>
                <a:cs typeface="Calibri" charset="0"/>
              </a:rPr>
            </a:br>
            <a:r>
              <a:rPr lang="en-US" sz="3200" dirty="0">
                <a:latin typeface="Calibri" charset="0"/>
                <a:ea typeface="Calibri" charset="0"/>
                <a:cs typeface="Calibri" charset="0"/>
              </a:rPr>
              <a:t>Is this a significant change related to species?</a:t>
            </a:r>
          </a:p>
        </p:txBody>
      </p:sp>
      <p:pic>
        <p:nvPicPr>
          <p:cNvPr id="5" name="Picture 4"/>
          <p:cNvPicPr>
            <a:picLocks noChangeAspect="1"/>
          </p:cNvPicPr>
          <p:nvPr/>
        </p:nvPicPr>
        <p:blipFill>
          <a:blip r:embed="rId3"/>
          <a:stretch>
            <a:fillRect/>
          </a:stretch>
        </p:blipFill>
        <p:spPr>
          <a:xfrm>
            <a:off x="7719993" y="2128029"/>
            <a:ext cx="3883489" cy="3883489"/>
          </a:xfrm>
          <a:prstGeom prst="rect">
            <a:avLst/>
          </a:prstGeom>
        </p:spPr>
      </p:pic>
      <p:cxnSp>
        <p:nvCxnSpPr>
          <p:cNvPr id="7" name="Straight Arrow Connector 6"/>
          <p:cNvCxnSpPr/>
          <p:nvPr/>
        </p:nvCxnSpPr>
        <p:spPr>
          <a:xfrm flipV="1">
            <a:off x="5682451" y="4069773"/>
            <a:ext cx="1652890" cy="1"/>
          </a:xfrm>
          <a:prstGeom prst="straightConnector1">
            <a:avLst/>
          </a:prstGeom>
          <a:ln w="79375">
            <a:gradFill>
              <a:gsLst>
                <a:gs pos="0">
                  <a:srgbClr val="FF0000"/>
                </a:gs>
                <a:gs pos="70000">
                  <a:schemeClr val="accent1">
                    <a:lumMod val="45000"/>
                    <a:lumOff val="55000"/>
                  </a:schemeClr>
                </a:gs>
                <a:gs pos="83000">
                  <a:schemeClr val="accent1">
                    <a:lumMod val="45000"/>
                    <a:lumOff val="55000"/>
                  </a:schemeClr>
                </a:gs>
                <a:gs pos="84000">
                  <a:schemeClr val="accent1">
                    <a:lumMod val="30000"/>
                    <a:lumOff val="70000"/>
                  </a:schemeClr>
                </a:gs>
              </a:gsLst>
              <a:lin ang="5400000" scaled="1"/>
            </a:gradFill>
            <a:tailEnd type="triangle"/>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1196890" y="6158482"/>
            <a:ext cx="4055807" cy="523220"/>
          </a:xfrm>
          <a:prstGeom prst="rect">
            <a:avLst/>
          </a:prstGeom>
          <a:noFill/>
        </p:spPr>
        <p:txBody>
          <a:bodyPr wrap="square" rtlCol="0">
            <a:spAutoFit/>
          </a:bodyPr>
          <a:lstStyle/>
          <a:p>
            <a:r>
              <a:rPr lang="en-US" sz="2800" i="1" dirty="0" err="1"/>
              <a:t>Amphiprion</a:t>
            </a:r>
            <a:r>
              <a:rPr lang="en-US" sz="2800" i="1" dirty="0"/>
              <a:t> </a:t>
            </a:r>
            <a:r>
              <a:rPr lang="en-US" sz="2800" i="1" dirty="0" err="1"/>
              <a:t>ocellaris</a:t>
            </a:r>
            <a:endParaRPr lang="en-US" sz="2800" i="1" dirty="0"/>
          </a:p>
        </p:txBody>
      </p:sp>
      <p:sp>
        <p:nvSpPr>
          <p:cNvPr id="10" name="TextBox 9"/>
          <p:cNvSpPr txBox="1"/>
          <p:nvPr/>
        </p:nvSpPr>
        <p:spPr>
          <a:xfrm>
            <a:off x="7733773" y="6158482"/>
            <a:ext cx="3890809" cy="523220"/>
          </a:xfrm>
          <a:prstGeom prst="rect">
            <a:avLst/>
          </a:prstGeom>
          <a:noFill/>
        </p:spPr>
        <p:txBody>
          <a:bodyPr wrap="none" rtlCol="0">
            <a:spAutoFit/>
          </a:bodyPr>
          <a:lstStyle/>
          <a:p>
            <a:r>
              <a:rPr lang="en-US" sz="2800" i="1" dirty="0" err="1"/>
              <a:t>Paracanthurus</a:t>
            </a:r>
            <a:r>
              <a:rPr lang="en-US" sz="2800" i="1" dirty="0"/>
              <a:t> </a:t>
            </a:r>
            <a:r>
              <a:rPr lang="en-US" sz="2800" i="1" dirty="0" err="1"/>
              <a:t>hepatus</a:t>
            </a:r>
            <a:endParaRPr lang="en-US" sz="2800" i="1" dirty="0"/>
          </a:p>
        </p:txBody>
      </p:sp>
      <p:pic>
        <p:nvPicPr>
          <p:cNvPr id="12" name="Content Placeholder 11"/>
          <p:cNvPicPr>
            <a:picLocks noGrp="1" noChangeAspect="1"/>
          </p:cNvPicPr>
          <p:nvPr>
            <p:ph idx="1"/>
          </p:nvPr>
        </p:nvPicPr>
        <p:blipFill rotWithShape="1">
          <a:blip r:embed="rId4"/>
          <a:srcRect l="6135" r="23702"/>
          <a:stretch/>
        </p:blipFill>
        <p:spPr>
          <a:xfrm>
            <a:off x="677334" y="2130081"/>
            <a:ext cx="4840598" cy="3881437"/>
          </a:xfrm>
          <a:prstGeom prst="rect">
            <a:avLst/>
          </a:prstGeom>
        </p:spPr>
      </p:pic>
    </p:spTree>
    <p:extLst>
      <p:ext uri="{BB962C8B-B14F-4D97-AF65-F5344CB8AC3E}">
        <p14:creationId xmlns:p14="http://schemas.microsoft.com/office/powerpoint/2010/main" val="10975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Facet">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624</TotalTime>
  <Words>1570</Words>
  <Application>Microsoft Office PowerPoint</Application>
  <PresentationFormat>Custom</PresentationFormat>
  <Paragraphs>213</Paragraphs>
  <Slides>21</Slides>
  <Notes>21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Facet</vt:lpstr>
      <vt:lpstr>Significant Changes… What the IACUC Administrator Needs to Know</vt:lpstr>
      <vt:lpstr>Goals &amp; Objectives</vt:lpstr>
      <vt:lpstr>Institutional Discretion</vt:lpstr>
      <vt:lpstr>Definition</vt:lpstr>
      <vt:lpstr>Fireball Round!</vt:lpstr>
      <vt:lpstr>Fireball Instructions </vt:lpstr>
      <vt:lpstr>Examples of Significant Changes</vt:lpstr>
      <vt:lpstr>Sometimes it’s not so straightforward…</vt:lpstr>
      <vt:lpstr>Case-based Learning #1:  Is this a significant change related to species?</vt:lpstr>
      <vt:lpstr>Case-based Learning #2:  Is this a significant change related to study objectives?</vt:lpstr>
      <vt:lpstr>Case-based Learning #3:  Is this a significant change related to procedure duration?</vt:lpstr>
      <vt:lpstr>Administrative Review Examples</vt:lpstr>
      <vt:lpstr>Veterinary Verification and Consultation (VVC)</vt:lpstr>
      <vt:lpstr>Veterinary Verification and Consultation (VVC)</vt:lpstr>
      <vt:lpstr>Veterinary Verification and Consultation (VVC)</vt:lpstr>
      <vt:lpstr>Veterinary Verification and Consultation (VVC)</vt:lpstr>
      <vt:lpstr>Ways the OLAW Notice (NOT-OD-14-126) may reduce regulatory burden:</vt:lpstr>
      <vt:lpstr>Does any of this Reduce Regulatory Burden?</vt:lpstr>
      <vt:lpstr>You should have learned to:</vt:lpstr>
      <vt:lpstr>Resources</vt:lpstr>
      <vt:lpstr>Summative Assessment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Significant Changes</dc:title>
  <dc:creator>Claire Johnson</dc:creator>
  <cp:lastModifiedBy>Maeve Luthin</cp:lastModifiedBy>
  <cp:revision>63</cp:revision>
  <dcterms:created xsi:type="dcterms:W3CDTF">2016-07-15T19:31:08Z</dcterms:created>
  <dcterms:modified xsi:type="dcterms:W3CDTF">2016-12-30T17:19:23Z</dcterms:modified>
</cp:coreProperties>
</file>