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279" r:id="rId3"/>
    <p:sldId id="262" r:id="rId4"/>
    <p:sldId id="288" r:id="rId5"/>
    <p:sldId id="258" r:id="rId6"/>
    <p:sldId id="280" r:id="rId7"/>
    <p:sldId id="318" r:id="rId8"/>
    <p:sldId id="319" r:id="rId9"/>
    <p:sldId id="320" r:id="rId10"/>
    <p:sldId id="321" r:id="rId11"/>
    <p:sldId id="322" r:id="rId12"/>
    <p:sldId id="323" r:id="rId13"/>
    <p:sldId id="263" r:id="rId14"/>
    <p:sldId id="316" r:id="rId15"/>
    <p:sldId id="282" r:id="rId16"/>
    <p:sldId id="283" r:id="rId17"/>
    <p:sldId id="317" r:id="rId18"/>
    <p:sldId id="291" r:id="rId19"/>
    <p:sldId id="292" r:id="rId20"/>
    <p:sldId id="272" r:id="rId21"/>
    <p:sldId id="265" r:id="rId22"/>
    <p:sldId id="309" r:id="rId23"/>
    <p:sldId id="310" r:id="rId24"/>
    <p:sldId id="311" r:id="rId25"/>
    <p:sldId id="312" r:id="rId26"/>
    <p:sldId id="313" r:id="rId27"/>
    <p:sldId id="314" r:id="rId28"/>
    <p:sldId id="315" r:id="rId29"/>
    <p:sldId id="298" r:id="rId30"/>
    <p:sldId id="299" r:id="rId31"/>
    <p:sldId id="300" r:id="rId32"/>
    <p:sldId id="301" r:id="rId33"/>
    <p:sldId id="302" r:id="rId34"/>
    <p:sldId id="303" r:id="rId35"/>
    <p:sldId id="304" r:id="rId36"/>
    <p:sldId id="305" r:id="rId37"/>
    <p:sldId id="306" r:id="rId38"/>
    <p:sldId id="307" r:id="rId39"/>
    <p:sldId id="308" r:id="rId40"/>
    <p:sldId id="297" r:id="rId41"/>
    <p:sldId id="294" r:id="rId42"/>
    <p:sldId id="295" r:id="rId43"/>
    <p:sldId id="296" r:id="rId44"/>
    <p:sldId id="285" r:id="rId45"/>
    <p:sldId id="284" r:id="rId46"/>
    <p:sldId id="293" r:id="rId47"/>
    <p:sldId id="278" r:id="rId48"/>
    <p:sldId id="268" r:id="rId49"/>
    <p:sldId id="25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sco, Kell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88" autoAdjust="0"/>
    <p:restoredTop sz="81029" autoAdjust="0"/>
  </p:normalViewPr>
  <p:slideViewPr>
    <p:cSldViewPr snapToGrid="0">
      <p:cViewPr varScale="1">
        <p:scale>
          <a:sx n="51" d="100"/>
          <a:sy n="51" d="100"/>
        </p:scale>
        <p:origin x="-96" y="-906"/>
      </p:cViewPr>
      <p:guideLst>
        <p:guide orient="horz" pos="2160"/>
        <p:guide pos="3840"/>
      </p:guideLst>
    </p:cSldViewPr>
  </p:slideViewPr>
  <p:notesTextViewPr>
    <p:cViewPr>
      <p:scale>
        <a:sx n="1" d="1"/>
        <a:sy n="1" d="1"/>
      </p:scale>
      <p:origin x="0" y="0"/>
    </p:cViewPr>
  </p:notesTextViewPr>
  <p:sorterViewPr>
    <p:cViewPr>
      <p:scale>
        <a:sx n="100" d="100"/>
        <a:sy n="100" d="100"/>
      </p:scale>
      <p:origin x="0" y="-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EFBF7-3C0B-4A94-BD75-974A74FF724E}"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8B0B22C1-FAB8-4B8B-8531-161EB458339C}">
      <dgm:prSet phldrT="[Text]" custT="1"/>
      <dgm:spPr>
        <a:solidFill>
          <a:srgbClr val="00B0F0"/>
        </a:solidFill>
      </dgm:spPr>
      <dgm:t>
        <a:bodyPr/>
        <a:lstStyle/>
        <a:p>
          <a:r>
            <a:rPr lang="en-US" sz="900" dirty="0"/>
            <a:t>Director, Laboratory Animal Resources and University Lab Animal Veterinarian (ULAV)                                               DVM, DACLAM</a:t>
          </a:r>
        </a:p>
      </dgm:t>
    </dgm:pt>
    <dgm:pt modelId="{3D9CDC5C-942A-486A-BC72-B456735E3A16}" type="parTrans" cxnId="{4BA5E8D5-62DE-48CA-ABB1-75A25AAAACAF}">
      <dgm:prSet/>
      <dgm:spPr/>
      <dgm:t>
        <a:bodyPr/>
        <a:lstStyle/>
        <a:p>
          <a:endParaRPr lang="en-US"/>
        </a:p>
      </dgm:t>
    </dgm:pt>
    <dgm:pt modelId="{C19BD4CE-75D0-48E2-AD59-FDC97E23B727}" type="sibTrans" cxnId="{4BA5E8D5-62DE-48CA-ABB1-75A25AAAACAF}">
      <dgm:prSet/>
      <dgm:spPr/>
      <dgm:t>
        <a:bodyPr/>
        <a:lstStyle/>
        <a:p>
          <a:endParaRPr lang="en-US"/>
        </a:p>
      </dgm:t>
    </dgm:pt>
    <dgm:pt modelId="{99C257E5-4B42-4920-8E96-1C320F2A634B}" type="asst">
      <dgm:prSet phldrT="[Text]" custT="1"/>
      <dgm:spPr>
        <a:solidFill>
          <a:srgbClr val="00B0F0"/>
        </a:solidFill>
      </dgm:spPr>
      <dgm:t>
        <a:bodyPr/>
        <a:lstStyle/>
        <a:p>
          <a:r>
            <a:rPr lang="en-US" sz="900" dirty="0"/>
            <a:t>Business  Coordinator</a:t>
          </a:r>
        </a:p>
      </dgm:t>
    </dgm:pt>
    <dgm:pt modelId="{EE8C01E8-BFBE-4AC9-8358-C7F3874CD024}" type="parTrans" cxnId="{D0AC8AD4-B392-4B4B-97DE-5D666718A913}">
      <dgm:prSet/>
      <dgm:spPr/>
      <dgm:t>
        <a:bodyPr/>
        <a:lstStyle/>
        <a:p>
          <a:endParaRPr lang="en-US"/>
        </a:p>
      </dgm:t>
    </dgm:pt>
    <dgm:pt modelId="{2293C96F-F9C7-4E51-BE76-6E3FF3E0EFA9}" type="sibTrans" cxnId="{D0AC8AD4-B392-4B4B-97DE-5D666718A913}">
      <dgm:prSet/>
      <dgm:spPr/>
      <dgm:t>
        <a:bodyPr/>
        <a:lstStyle/>
        <a:p>
          <a:endParaRPr lang="en-US"/>
        </a:p>
      </dgm:t>
    </dgm:pt>
    <dgm:pt modelId="{CA0BED11-A117-4FE6-94D0-FEB60A284433}">
      <dgm:prSet phldrT="[Text]" custT="1"/>
      <dgm:spPr>
        <a:solidFill>
          <a:srgbClr val="00B0F0"/>
        </a:solidFill>
      </dgm:spPr>
      <dgm:t>
        <a:bodyPr/>
        <a:lstStyle/>
        <a:p>
          <a:r>
            <a:rPr lang="en-US" sz="900" dirty="0"/>
            <a:t>Clinical Veterinarian  (P/T) DVM</a:t>
          </a:r>
        </a:p>
      </dgm:t>
    </dgm:pt>
    <dgm:pt modelId="{2D17B886-D97C-4066-BFEC-BA47BC079FA0}" type="parTrans" cxnId="{DA1FC16B-B1CD-4165-8B0A-6FCD4390D26F}">
      <dgm:prSet/>
      <dgm:spPr>
        <a:ln>
          <a:solidFill>
            <a:schemeClr val="tx1"/>
          </a:solidFill>
        </a:ln>
      </dgm:spPr>
      <dgm:t>
        <a:bodyPr/>
        <a:lstStyle/>
        <a:p>
          <a:endParaRPr lang="en-US"/>
        </a:p>
      </dgm:t>
    </dgm:pt>
    <dgm:pt modelId="{171110BF-2D67-4493-B6C8-6238CC6CE359}" type="sibTrans" cxnId="{DA1FC16B-B1CD-4165-8B0A-6FCD4390D26F}">
      <dgm:prSet/>
      <dgm:spPr/>
      <dgm:t>
        <a:bodyPr/>
        <a:lstStyle/>
        <a:p>
          <a:endParaRPr lang="en-US"/>
        </a:p>
      </dgm:t>
    </dgm:pt>
    <dgm:pt modelId="{1D0C83FD-47D8-4E1D-9238-B40E723ECEB7}">
      <dgm:prSet phldrT="[Text]" custT="1"/>
      <dgm:spPr>
        <a:solidFill>
          <a:srgbClr val="00B0F0"/>
        </a:solidFill>
      </dgm:spPr>
      <dgm:t>
        <a:bodyPr/>
        <a:lstStyle/>
        <a:p>
          <a:r>
            <a:rPr lang="en-US" sz="900" dirty="0"/>
            <a:t>Clinical Veterinarian (P/T) DVM</a:t>
          </a:r>
        </a:p>
      </dgm:t>
    </dgm:pt>
    <dgm:pt modelId="{62A96AC6-0A6F-4858-8158-9FD7679A405E}" type="parTrans" cxnId="{9EAD5125-D995-451E-BAFB-425254BA0459}">
      <dgm:prSet/>
      <dgm:spPr>
        <a:ln>
          <a:solidFill>
            <a:schemeClr val="tx1"/>
          </a:solidFill>
        </a:ln>
      </dgm:spPr>
      <dgm:t>
        <a:bodyPr/>
        <a:lstStyle/>
        <a:p>
          <a:endParaRPr lang="en-US"/>
        </a:p>
      </dgm:t>
    </dgm:pt>
    <dgm:pt modelId="{25E1204A-2C15-4DDD-8B5B-FEB130B68084}" type="sibTrans" cxnId="{9EAD5125-D995-451E-BAFB-425254BA0459}">
      <dgm:prSet/>
      <dgm:spPr/>
      <dgm:t>
        <a:bodyPr/>
        <a:lstStyle/>
        <a:p>
          <a:endParaRPr lang="en-US"/>
        </a:p>
      </dgm:t>
    </dgm:pt>
    <dgm:pt modelId="{0D06FBEA-6FEC-4872-99EC-79B6FE9B8315}">
      <dgm:prSet custT="1"/>
      <dgm:spPr>
        <a:solidFill>
          <a:srgbClr val="00B0F0"/>
        </a:solidFill>
      </dgm:spPr>
      <dgm:t>
        <a:bodyPr/>
        <a:lstStyle/>
        <a:p>
          <a:r>
            <a:rPr lang="en-US" sz="900" dirty="0"/>
            <a:t>Veterinary Technician</a:t>
          </a:r>
        </a:p>
      </dgm:t>
    </dgm:pt>
    <dgm:pt modelId="{B81FBDD6-9674-448F-A422-D3938A8B7057}" type="parTrans" cxnId="{384D6D60-2620-4613-B4AA-68BBCE09D3BA}">
      <dgm:prSet/>
      <dgm:spPr>
        <a:ln>
          <a:solidFill>
            <a:schemeClr val="tx1"/>
          </a:solidFill>
        </a:ln>
      </dgm:spPr>
      <dgm:t>
        <a:bodyPr/>
        <a:lstStyle/>
        <a:p>
          <a:endParaRPr lang="en-US"/>
        </a:p>
      </dgm:t>
    </dgm:pt>
    <dgm:pt modelId="{FA175ADC-B3E4-438A-9C5A-7DE8CF72725A}" type="sibTrans" cxnId="{384D6D60-2620-4613-B4AA-68BBCE09D3BA}">
      <dgm:prSet/>
      <dgm:spPr/>
      <dgm:t>
        <a:bodyPr/>
        <a:lstStyle/>
        <a:p>
          <a:endParaRPr lang="en-US"/>
        </a:p>
      </dgm:t>
    </dgm:pt>
    <dgm:pt modelId="{166682A1-406D-4BAC-B4CF-183FEF7F5F93}">
      <dgm:prSet custT="1"/>
      <dgm:spPr>
        <a:solidFill>
          <a:srgbClr val="00B0F0"/>
        </a:solidFill>
      </dgm:spPr>
      <dgm:t>
        <a:bodyPr/>
        <a:lstStyle/>
        <a:p>
          <a:r>
            <a:rPr lang="en-US" sz="900" dirty="0"/>
            <a:t>Team Leader                            ALAT</a:t>
          </a:r>
        </a:p>
      </dgm:t>
    </dgm:pt>
    <dgm:pt modelId="{B3F0E74D-2E72-49B4-A881-2EBC6CC51B97}" type="parTrans" cxnId="{1C9DEEB0-DC83-4F72-8536-7CD8335D8990}">
      <dgm:prSet/>
      <dgm:spPr>
        <a:ln>
          <a:solidFill>
            <a:schemeClr val="tx1"/>
          </a:solidFill>
        </a:ln>
      </dgm:spPr>
      <dgm:t>
        <a:bodyPr/>
        <a:lstStyle/>
        <a:p>
          <a:endParaRPr lang="en-US"/>
        </a:p>
      </dgm:t>
    </dgm:pt>
    <dgm:pt modelId="{CD918092-680F-4ADA-BB40-BAB7D3E6A079}" type="sibTrans" cxnId="{1C9DEEB0-DC83-4F72-8536-7CD8335D8990}">
      <dgm:prSet/>
      <dgm:spPr/>
      <dgm:t>
        <a:bodyPr/>
        <a:lstStyle/>
        <a:p>
          <a:endParaRPr lang="en-US"/>
        </a:p>
      </dgm:t>
    </dgm:pt>
    <dgm:pt modelId="{5D267386-A388-4A19-9683-5A759415032F}">
      <dgm:prSet custT="1"/>
      <dgm:spPr>
        <a:solidFill>
          <a:srgbClr val="00B0F0"/>
        </a:solidFill>
      </dgm:spPr>
      <dgm:t>
        <a:bodyPr/>
        <a:lstStyle/>
        <a:p>
          <a:r>
            <a:rPr lang="en-US" sz="900" dirty="0"/>
            <a:t>Team Leader                                LAT</a:t>
          </a:r>
        </a:p>
      </dgm:t>
    </dgm:pt>
    <dgm:pt modelId="{1066B9CE-C108-44AE-A7F7-0CF9F306885D}" type="parTrans" cxnId="{74F8686A-D91F-4824-8577-DA068E32AA9B}">
      <dgm:prSet/>
      <dgm:spPr>
        <a:ln>
          <a:solidFill>
            <a:schemeClr val="tx1"/>
          </a:solidFill>
        </a:ln>
      </dgm:spPr>
      <dgm:t>
        <a:bodyPr/>
        <a:lstStyle/>
        <a:p>
          <a:endParaRPr lang="en-US"/>
        </a:p>
      </dgm:t>
    </dgm:pt>
    <dgm:pt modelId="{7EDB65FA-7C7A-42C0-B766-6A788F847E4E}" type="sibTrans" cxnId="{74F8686A-D91F-4824-8577-DA068E32AA9B}">
      <dgm:prSet/>
      <dgm:spPr/>
      <dgm:t>
        <a:bodyPr/>
        <a:lstStyle/>
        <a:p>
          <a:endParaRPr lang="en-US"/>
        </a:p>
      </dgm:t>
    </dgm:pt>
    <dgm:pt modelId="{40027094-E723-4004-8B5F-925252E92AAF}">
      <dgm:prSet custT="1"/>
      <dgm:spPr>
        <a:solidFill>
          <a:srgbClr val="00B0F0"/>
        </a:solidFill>
      </dgm:spPr>
      <dgm:t>
        <a:bodyPr/>
        <a:lstStyle/>
        <a:p>
          <a:r>
            <a:rPr lang="en-US" sz="900" dirty="0"/>
            <a:t>4- Animal Care Technicians            </a:t>
          </a:r>
        </a:p>
        <a:p>
          <a:r>
            <a:rPr lang="en-US" sz="900" dirty="0"/>
            <a:t>5- Student Workers</a:t>
          </a:r>
        </a:p>
      </dgm:t>
    </dgm:pt>
    <dgm:pt modelId="{3561B7C0-F859-4B62-9C60-D9284C7B5AF5}" type="parTrans" cxnId="{F25A28E3-B196-4E8A-BAD5-E699D27D244C}">
      <dgm:prSet/>
      <dgm:spPr>
        <a:ln>
          <a:solidFill>
            <a:schemeClr val="tx1"/>
          </a:solidFill>
        </a:ln>
      </dgm:spPr>
      <dgm:t>
        <a:bodyPr/>
        <a:lstStyle/>
        <a:p>
          <a:endParaRPr lang="en-US"/>
        </a:p>
      </dgm:t>
    </dgm:pt>
    <dgm:pt modelId="{A3299BBA-1A7B-4D2E-B9DA-68AA0D5CE5F5}" type="sibTrans" cxnId="{F25A28E3-B196-4E8A-BAD5-E699D27D244C}">
      <dgm:prSet/>
      <dgm:spPr/>
      <dgm:t>
        <a:bodyPr/>
        <a:lstStyle/>
        <a:p>
          <a:endParaRPr lang="en-US"/>
        </a:p>
      </dgm:t>
    </dgm:pt>
    <dgm:pt modelId="{B9D90C2E-90B2-4D6E-B64B-2D40F5021138}">
      <dgm:prSet custT="1"/>
      <dgm:spPr>
        <a:solidFill>
          <a:srgbClr val="00B0F0"/>
        </a:solidFill>
      </dgm:spPr>
      <dgm:t>
        <a:bodyPr/>
        <a:lstStyle/>
        <a:p>
          <a:r>
            <a:rPr lang="en-US" sz="900" dirty="0"/>
            <a:t>5 - Animal Care Technicians          </a:t>
          </a:r>
        </a:p>
        <a:p>
          <a:r>
            <a:rPr lang="en-US" sz="900" dirty="0"/>
            <a:t>6- Student Workers</a:t>
          </a:r>
        </a:p>
      </dgm:t>
    </dgm:pt>
    <dgm:pt modelId="{9E5048FC-A132-4697-B064-314FCBCD3891}" type="parTrans" cxnId="{68A0D1AC-9805-418A-84D0-A91FDBA88345}">
      <dgm:prSet/>
      <dgm:spPr>
        <a:ln>
          <a:solidFill>
            <a:schemeClr val="tx1"/>
          </a:solidFill>
        </a:ln>
      </dgm:spPr>
      <dgm:t>
        <a:bodyPr/>
        <a:lstStyle/>
        <a:p>
          <a:endParaRPr lang="en-US"/>
        </a:p>
      </dgm:t>
    </dgm:pt>
    <dgm:pt modelId="{426E615A-7FE7-4C1D-B0E9-199ABA77F70F}" type="sibTrans" cxnId="{68A0D1AC-9805-418A-84D0-A91FDBA88345}">
      <dgm:prSet/>
      <dgm:spPr/>
      <dgm:t>
        <a:bodyPr/>
        <a:lstStyle/>
        <a:p>
          <a:endParaRPr lang="en-US"/>
        </a:p>
      </dgm:t>
    </dgm:pt>
    <dgm:pt modelId="{895B11B9-EE49-4FCD-A603-4DDAFB501E43}">
      <dgm:prSet phldrT="[Text]" custT="1"/>
      <dgm:spPr>
        <a:solidFill>
          <a:srgbClr val="00B0F0"/>
        </a:solidFill>
      </dgm:spPr>
      <dgm:t>
        <a:bodyPr/>
        <a:lstStyle/>
        <a:p>
          <a:r>
            <a:rPr lang="en-US" sz="900" dirty="0"/>
            <a:t>Animal Facility Manager       </a:t>
          </a:r>
        </a:p>
        <a:p>
          <a:r>
            <a:rPr lang="en-US" sz="900" dirty="0"/>
            <a:t>RLATG, CMAR, ILAM</a:t>
          </a:r>
        </a:p>
      </dgm:t>
    </dgm:pt>
    <dgm:pt modelId="{C4D0A44F-BE61-4206-A489-39ED93FA6D83}" type="sibTrans" cxnId="{4E83CB5B-AAC7-4A46-AC81-1486C2106E70}">
      <dgm:prSet/>
      <dgm:spPr/>
      <dgm:t>
        <a:bodyPr/>
        <a:lstStyle/>
        <a:p>
          <a:endParaRPr lang="en-US"/>
        </a:p>
      </dgm:t>
    </dgm:pt>
    <dgm:pt modelId="{42866562-CC8D-44E8-98BE-7EB852203B3A}" type="parTrans" cxnId="{4E83CB5B-AAC7-4A46-AC81-1486C2106E70}">
      <dgm:prSet/>
      <dgm:spPr>
        <a:ln>
          <a:solidFill>
            <a:schemeClr val="tx1"/>
          </a:solidFill>
        </a:ln>
      </dgm:spPr>
      <dgm:t>
        <a:bodyPr/>
        <a:lstStyle/>
        <a:p>
          <a:endParaRPr lang="en-US"/>
        </a:p>
      </dgm:t>
    </dgm:pt>
    <dgm:pt modelId="{8A963E5C-A23B-443A-8ACE-CCA598C3DB6E}" type="pres">
      <dgm:prSet presAssocID="{0D9EFBF7-3C0B-4A94-BD75-974A74FF724E}" presName="hierChild1" presStyleCnt="0">
        <dgm:presLayoutVars>
          <dgm:orgChart val="1"/>
          <dgm:chPref val="1"/>
          <dgm:dir/>
          <dgm:animOne val="branch"/>
          <dgm:animLvl val="lvl"/>
          <dgm:resizeHandles/>
        </dgm:presLayoutVars>
      </dgm:prSet>
      <dgm:spPr/>
      <dgm:t>
        <a:bodyPr/>
        <a:lstStyle/>
        <a:p>
          <a:endParaRPr lang="en-US"/>
        </a:p>
      </dgm:t>
    </dgm:pt>
    <dgm:pt modelId="{D6FE8BA0-635C-4EF0-83FD-594EDF4FA4FF}" type="pres">
      <dgm:prSet presAssocID="{8B0B22C1-FAB8-4B8B-8531-161EB458339C}" presName="hierRoot1" presStyleCnt="0">
        <dgm:presLayoutVars>
          <dgm:hierBranch val="init"/>
        </dgm:presLayoutVars>
      </dgm:prSet>
      <dgm:spPr/>
    </dgm:pt>
    <dgm:pt modelId="{E71F7303-7A85-4019-8819-AA97829AB0A8}" type="pres">
      <dgm:prSet presAssocID="{8B0B22C1-FAB8-4B8B-8531-161EB458339C}" presName="rootComposite1" presStyleCnt="0"/>
      <dgm:spPr/>
    </dgm:pt>
    <dgm:pt modelId="{8B3AE126-6C33-494B-860E-58182B696967}" type="pres">
      <dgm:prSet presAssocID="{8B0B22C1-FAB8-4B8B-8531-161EB458339C}" presName="rootText1" presStyleLbl="node0" presStyleIdx="0" presStyleCnt="1" custScaleX="251717" custScaleY="194046">
        <dgm:presLayoutVars>
          <dgm:chPref val="3"/>
        </dgm:presLayoutVars>
      </dgm:prSet>
      <dgm:spPr/>
      <dgm:t>
        <a:bodyPr/>
        <a:lstStyle/>
        <a:p>
          <a:endParaRPr lang="en-US"/>
        </a:p>
      </dgm:t>
    </dgm:pt>
    <dgm:pt modelId="{C5F33A9F-680F-467A-A96D-E5744D62741D}" type="pres">
      <dgm:prSet presAssocID="{8B0B22C1-FAB8-4B8B-8531-161EB458339C}" presName="rootConnector1" presStyleLbl="node1" presStyleIdx="0" presStyleCnt="0"/>
      <dgm:spPr/>
      <dgm:t>
        <a:bodyPr/>
        <a:lstStyle/>
        <a:p>
          <a:endParaRPr lang="en-US"/>
        </a:p>
      </dgm:t>
    </dgm:pt>
    <dgm:pt modelId="{84EE6DAD-B52F-405F-995C-25F64A76AD5F}" type="pres">
      <dgm:prSet presAssocID="{8B0B22C1-FAB8-4B8B-8531-161EB458339C}" presName="hierChild2" presStyleCnt="0"/>
      <dgm:spPr/>
    </dgm:pt>
    <dgm:pt modelId="{A52693FF-4947-48B1-B929-95853B8F5B41}" type="pres">
      <dgm:prSet presAssocID="{2D17B886-D97C-4066-BFEC-BA47BC079FA0}" presName="Name37" presStyleLbl="parChTrans1D2" presStyleIdx="0" presStyleCnt="4"/>
      <dgm:spPr/>
      <dgm:t>
        <a:bodyPr/>
        <a:lstStyle/>
        <a:p>
          <a:endParaRPr lang="en-US"/>
        </a:p>
      </dgm:t>
    </dgm:pt>
    <dgm:pt modelId="{F45C835A-54D5-4CD1-9C86-90FDD548EB54}" type="pres">
      <dgm:prSet presAssocID="{CA0BED11-A117-4FE6-94D0-FEB60A284433}" presName="hierRoot2" presStyleCnt="0">
        <dgm:presLayoutVars>
          <dgm:hierBranch val="init"/>
        </dgm:presLayoutVars>
      </dgm:prSet>
      <dgm:spPr/>
    </dgm:pt>
    <dgm:pt modelId="{E735827F-0EA3-4348-B3D7-DC0BF20A440E}" type="pres">
      <dgm:prSet presAssocID="{CA0BED11-A117-4FE6-94D0-FEB60A284433}" presName="rootComposite" presStyleCnt="0"/>
      <dgm:spPr/>
    </dgm:pt>
    <dgm:pt modelId="{44CBF70E-7B07-4418-B87F-BBB1C6D1E4F9}" type="pres">
      <dgm:prSet presAssocID="{CA0BED11-A117-4FE6-94D0-FEB60A284433}" presName="rootText" presStyleLbl="node2" presStyleIdx="0" presStyleCnt="3" custScaleX="158099" custScaleY="139421">
        <dgm:presLayoutVars>
          <dgm:chPref val="3"/>
        </dgm:presLayoutVars>
      </dgm:prSet>
      <dgm:spPr/>
      <dgm:t>
        <a:bodyPr/>
        <a:lstStyle/>
        <a:p>
          <a:endParaRPr lang="en-US"/>
        </a:p>
      </dgm:t>
    </dgm:pt>
    <dgm:pt modelId="{51D03682-2BB5-489A-9E33-1F2049A1F9FD}" type="pres">
      <dgm:prSet presAssocID="{CA0BED11-A117-4FE6-94D0-FEB60A284433}" presName="rootConnector" presStyleLbl="node2" presStyleIdx="0" presStyleCnt="3"/>
      <dgm:spPr/>
      <dgm:t>
        <a:bodyPr/>
        <a:lstStyle/>
        <a:p>
          <a:endParaRPr lang="en-US"/>
        </a:p>
      </dgm:t>
    </dgm:pt>
    <dgm:pt modelId="{14FAFE25-1BD8-4CAB-B656-E119074E0885}" type="pres">
      <dgm:prSet presAssocID="{CA0BED11-A117-4FE6-94D0-FEB60A284433}" presName="hierChild4" presStyleCnt="0"/>
      <dgm:spPr/>
    </dgm:pt>
    <dgm:pt modelId="{264175F2-D048-4967-BF9A-0A9EF4BECDCB}" type="pres">
      <dgm:prSet presAssocID="{B81FBDD6-9674-448F-A422-D3938A8B7057}" presName="Name37" presStyleLbl="parChTrans1D3" presStyleIdx="0" presStyleCnt="3"/>
      <dgm:spPr/>
      <dgm:t>
        <a:bodyPr/>
        <a:lstStyle/>
        <a:p>
          <a:endParaRPr lang="en-US"/>
        </a:p>
      </dgm:t>
    </dgm:pt>
    <dgm:pt modelId="{FDA4AD23-F88E-49A8-BE18-92B741787D7B}" type="pres">
      <dgm:prSet presAssocID="{0D06FBEA-6FEC-4872-99EC-79B6FE9B8315}" presName="hierRoot2" presStyleCnt="0">
        <dgm:presLayoutVars>
          <dgm:hierBranch val="init"/>
        </dgm:presLayoutVars>
      </dgm:prSet>
      <dgm:spPr/>
    </dgm:pt>
    <dgm:pt modelId="{3FFD41D0-1443-4688-B879-6007149F5018}" type="pres">
      <dgm:prSet presAssocID="{0D06FBEA-6FEC-4872-99EC-79B6FE9B8315}" presName="rootComposite" presStyleCnt="0"/>
      <dgm:spPr/>
    </dgm:pt>
    <dgm:pt modelId="{4E39CA42-822B-4BB3-B1CC-178708AC7A52}" type="pres">
      <dgm:prSet presAssocID="{0D06FBEA-6FEC-4872-99EC-79B6FE9B8315}" presName="rootText" presStyleLbl="node3" presStyleIdx="0" presStyleCnt="3" custScaleX="141537" custScaleY="50776" custLinFactNeighborX="-5965" custLinFactNeighborY="-26853">
        <dgm:presLayoutVars>
          <dgm:chPref val="3"/>
        </dgm:presLayoutVars>
      </dgm:prSet>
      <dgm:spPr/>
      <dgm:t>
        <a:bodyPr/>
        <a:lstStyle/>
        <a:p>
          <a:endParaRPr lang="en-US"/>
        </a:p>
      </dgm:t>
    </dgm:pt>
    <dgm:pt modelId="{615FFAFE-C524-4E0A-B2E9-6268135AAA1D}" type="pres">
      <dgm:prSet presAssocID="{0D06FBEA-6FEC-4872-99EC-79B6FE9B8315}" presName="rootConnector" presStyleLbl="node3" presStyleIdx="0" presStyleCnt="3"/>
      <dgm:spPr/>
      <dgm:t>
        <a:bodyPr/>
        <a:lstStyle/>
        <a:p>
          <a:endParaRPr lang="en-US"/>
        </a:p>
      </dgm:t>
    </dgm:pt>
    <dgm:pt modelId="{B66499CC-7688-4CBC-84D1-F55E950124C0}" type="pres">
      <dgm:prSet presAssocID="{0D06FBEA-6FEC-4872-99EC-79B6FE9B8315}" presName="hierChild4" presStyleCnt="0"/>
      <dgm:spPr/>
    </dgm:pt>
    <dgm:pt modelId="{E7E3A071-D91B-49CE-B2B5-D504BB5AAA85}" type="pres">
      <dgm:prSet presAssocID="{0D06FBEA-6FEC-4872-99EC-79B6FE9B8315}" presName="hierChild5" presStyleCnt="0"/>
      <dgm:spPr/>
    </dgm:pt>
    <dgm:pt modelId="{BB2D5DFD-7C51-4C75-A332-E2F1F1CC882F}" type="pres">
      <dgm:prSet presAssocID="{CA0BED11-A117-4FE6-94D0-FEB60A284433}" presName="hierChild5" presStyleCnt="0"/>
      <dgm:spPr/>
    </dgm:pt>
    <dgm:pt modelId="{2D44F9E6-A9AB-44C1-8A41-02B7E2BC40FD}" type="pres">
      <dgm:prSet presAssocID="{42866562-CC8D-44E8-98BE-7EB852203B3A}" presName="Name37" presStyleLbl="parChTrans1D2" presStyleIdx="1" presStyleCnt="4"/>
      <dgm:spPr/>
      <dgm:t>
        <a:bodyPr/>
        <a:lstStyle/>
        <a:p>
          <a:endParaRPr lang="en-US"/>
        </a:p>
      </dgm:t>
    </dgm:pt>
    <dgm:pt modelId="{C4FEAE78-9336-461E-8C67-6588A0128626}" type="pres">
      <dgm:prSet presAssocID="{895B11B9-EE49-4FCD-A603-4DDAFB501E43}" presName="hierRoot2" presStyleCnt="0">
        <dgm:presLayoutVars>
          <dgm:hierBranch val="init"/>
        </dgm:presLayoutVars>
      </dgm:prSet>
      <dgm:spPr/>
    </dgm:pt>
    <dgm:pt modelId="{F8E03E2E-1434-4C29-BEA8-83756A39A8F5}" type="pres">
      <dgm:prSet presAssocID="{895B11B9-EE49-4FCD-A603-4DDAFB501E43}" presName="rootComposite" presStyleCnt="0"/>
      <dgm:spPr/>
    </dgm:pt>
    <dgm:pt modelId="{1ABB3E2A-AFBC-4D81-84DB-F5C6335E12E0}" type="pres">
      <dgm:prSet presAssocID="{895B11B9-EE49-4FCD-A603-4DDAFB501E43}" presName="rootText" presStyleLbl="node2" presStyleIdx="1" presStyleCnt="3" custScaleX="226644" custScaleY="174448" custLinFactNeighborX="-24642" custLinFactNeighborY="71806">
        <dgm:presLayoutVars>
          <dgm:chPref val="3"/>
        </dgm:presLayoutVars>
      </dgm:prSet>
      <dgm:spPr/>
      <dgm:t>
        <a:bodyPr/>
        <a:lstStyle/>
        <a:p>
          <a:endParaRPr lang="en-US"/>
        </a:p>
      </dgm:t>
    </dgm:pt>
    <dgm:pt modelId="{C907D6B6-52E2-4567-826D-9DED1B7DBF63}" type="pres">
      <dgm:prSet presAssocID="{895B11B9-EE49-4FCD-A603-4DDAFB501E43}" presName="rootConnector" presStyleLbl="node2" presStyleIdx="1" presStyleCnt="3"/>
      <dgm:spPr/>
      <dgm:t>
        <a:bodyPr/>
        <a:lstStyle/>
        <a:p>
          <a:endParaRPr lang="en-US"/>
        </a:p>
      </dgm:t>
    </dgm:pt>
    <dgm:pt modelId="{DB338B9E-AD0E-4B74-8726-5EA36CA47F29}" type="pres">
      <dgm:prSet presAssocID="{895B11B9-EE49-4FCD-A603-4DDAFB501E43}" presName="hierChild4" presStyleCnt="0"/>
      <dgm:spPr/>
    </dgm:pt>
    <dgm:pt modelId="{48167C86-2AEF-49D5-9501-B5532903A745}" type="pres">
      <dgm:prSet presAssocID="{B3F0E74D-2E72-49B4-A881-2EBC6CC51B97}" presName="Name37" presStyleLbl="parChTrans1D3" presStyleIdx="1" presStyleCnt="3"/>
      <dgm:spPr/>
      <dgm:t>
        <a:bodyPr/>
        <a:lstStyle/>
        <a:p>
          <a:endParaRPr lang="en-US"/>
        </a:p>
      </dgm:t>
    </dgm:pt>
    <dgm:pt modelId="{AA1826C3-97B6-4130-9C7C-7E59EB23E2AA}" type="pres">
      <dgm:prSet presAssocID="{166682A1-406D-4BAC-B4CF-183FEF7F5F93}" presName="hierRoot2" presStyleCnt="0">
        <dgm:presLayoutVars>
          <dgm:hierBranch val="init"/>
        </dgm:presLayoutVars>
      </dgm:prSet>
      <dgm:spPr/>
    </dgm:pt>
    <dgm:pt modelId="{1848CD1A-E607-4B7D-A561-8CA61C961A9B}" type="pres">
      <dgm:prSet presAssocID="{166682A1-406D-4BAC-B4CF-183FEF7F5F93}" presName="rootComposite" presStyleCnt="0"/>
      <dgm:spPr/>
    </dgm:pt>
    <dgm:pt modelId="{3A92BB1E-45D7-4E1D-98D6-ECB98B534573}" type="pres">
      <dgm:prSet presAssocID="{166682A1-406D-4BAC-B4CF-183FEF7F5F93}" presName="rootText" presStyleLbl="node3" presStyleIdx="1" presStyleCnt="3" custScaleX="127609" custScaleY="136051" custLinFactNeighborX="-56787" custLinFactNeighborY="44269">
        <dgm:presLayoutVars>
          <dgm:chPref val="3"/>
        </dgm:presLayoutVars>
      </dgm:prSet>
      <dgm:spPr/>
      <dgm:t>
        <a:bodyPr/>
        <a:lstStyle/>
        <a:p>
          <a:endParaRPr lang="en-US"/>
        </a:p>
      </dgm:t>
    </dgm:pt>
    <dgm:pt modelId="{675C0043-2607-40E1-ACA3-0C09D8403D34}" type="pres">
      <dgm:prSet presAssocID="{166682A1-406D-4BAC-B4CF-183FEF7F5F93}" presName="rootConnector" presStyleLbl="node3" presStyleIdx="1" presStyleCnt="3"/>
      <dgm:spPr/>
      <dgm:t>
        <a:bodyPr/>
        <a:lstStyle/>
        <a:p>
          <a:endParaRPr lang="en-US"/>
        </a:p>
      </dgm:t>
    </dgm:pt>
    <dgm:pt modelId="{CC7BF068-20AD-421C-9383-58A06877CB06}" type="pres">
      <dgm:prSet presAssocID="{166682A1-406D-4BAC-B4CF-183FEF7F5F93}" presName="hierChild4" presStyleCnt="0"/>
      <dgm:spPr/>
    </dgm:pt>
    <dgm:pt modelId="{E6683FD6-9E20-4A0D-B8AF-E54FF1BEA520}" type="pres">
      <dgm:prSet presAssocID="{3561B7C0-F859-4B62-9C60-D9284C7B5AF5}" presName="Name37" presStyleLbl="parChTrans1D4" presStyleIdx="0" presStyleCnt="2"/>
      <dgm:spPr/>
      <dgm:t>
        <a:bodyPr/>
        <a:lstStyle/>
        <a:p>
          <a:endParaRPr lang="en-US"/>
        </a:p>
      </dgm:t>
    </dgm:pt>
    <dgm:pt modelId="{F69F0DFF-8824-4ABD-A981-EBA6C7D38AE0}" type="pres">
      <dgm:prSet presAssocID="{40027094-E723-4004-8B5F-925252E92AAF}" presName="hierRoot2" presStyleCnt="0">
        <dgm:presLayoutVars>
          <dgm:hierBranch val="init"/>
        </dgm:presLayoutVars>
      </dgm:prSet>
      <dgm:spPr/>
    </dgm:pt>
    <dgm:pt modelId="{999D02C5-A201-46CD-907B-912D50A2D776}" type="pres">
      <dgm:prSet presAssocID="{40027094-E723-4004-8B5F-925252E92AAF}" presName="rootComposite" presStyleCnt="0"/>
      <dgm:spPr/>
    </dgm:pt>
    <dgm:pt modelId="{5BF79733-FD26-4FBA-8941-59BA40C7267F}" type="pres">
      <dgm:prSet presAssocID="{40027094-E723-4004-8B5F-925252E92AAF}" presName="rootText" presStyleLbl="node4" presStyleIdx="0" presStyleCnt="2" custScaleX="148467" custLinFactNeighborX="-57677" custLinFactNeighborY="37748">
        <dgm:presLayoutVars>
          <dgm:chPref val="3"/>
        </dgm:presLayoutVars>
      </dgm:prSet>
      <dgm:spPr/>
      <dgm:t>
        <a:bodyPr/>
        <a:lstStyle/>
        <a:p>
          <a:endParaRPr lang="en-US"/>
        </a:p>
      </dgm:t>
    </dgm:pt>
    <dgm:pt modelId="{8FDA9898-07DB-4BAD-8D74-930D07B5DA2A}" type="pres">
      <dgm:prSet presAssocID="{40027094-E723-4004-8B5F-925252E92AAF}" presName="rootConnector" presStyleLbl="node4" presStyleIdx="0" presStyleCnt="2"/>
      <dgm:spPr/>
      <dgm:t>
        <a:bodyPr/>
        <a:lstStyle/>
        <a:p>
          <a:endParaRPr lang="en-US"/>
        </a:p>
      </dgm:t>
    </dgm:pt>
    <dgm:pt modelId="{47416C72-5C71-431E-B923-463EDABC09A1}" type="pres">
      <dgm:prSet presAssocID="{40027094-E723-4004-8B5F-925252E92AAF}" presName="hierChild4" presStyleCnt="0"/>
      <dgm:spPr/>
    </dgm:pt>
    <dgm:pt modelId="{56F92520-ED27-47B8-A4D9-643115F8145B}" type="pres">
      <dgm:prSet presAssocID="{40027094-E723-4004-8B5F-925252E92AAF}" presName="hierChild5" presStyleCnt="0"/>
      <dgm:spPr/>
    </dgm:pt>
    <dgm:pt modelId="{A22A94D4-5A36-4AC0-9B58-1EA5C5CEF222}" type="pres">
      <dgm:prSet presAssocID="{166682A1-406D-4BAC-B4CF-183FEF7F5F93}" presName="hierChild5" presStyleCnt="0"/>
      <dgm:spPr/>
    </dgm:pt>
    <dgm:pt modelId="{6105F648-610B-4F53-806D-6F0F5898B53E}" type="pres">
      <dgm:prSet presAssocID="{1066B9CE-C108-44AE-A7F7-0CF9F306885D}" presName="Name37" presStyleLbl="parChTrans1D3" presStyleIdx="2" presStyleCnt="3"/>
      <dgm:spPr/>
      <dgm:t>
        <a:bodyPr/>
        <a:lstStyle/>
        <a:p>
          <a:endParaRPr lang="en-US"/>
        </a:p>
      </dgm:t>
    </dgm:pt>
    <dgm:pt modelId="{2F7D05FF-3613-4382-92D0-A1A7DF3854A9}" type="pres">
      <dgm:prSet presAssocID="{5D267386-A388-4A19-9683-5A759415032F}" presName="hierRoot2" presStyleCnt="0">
        <dgm:presLayoutVars>
          <dgm:hierBranch val="init"/>
        </dgm:presLayoutVars>
      </dgm:prSet>
      <dgm:spPr/>
    </dgm:pt>
    <dgm:pt modelId="{659992D2-0A5E-421C-B5C9-1B392DC2204D}" type="pres">
      <dgm:prSet presAssocID="{5D267386-A388-4A19-9683-5A759415032F}" presName="rootComposite" presStyleCnt="0"/>
      <dgm:spPr/>
    </dgm:pt>
    <dgm:pt modelId="{02F9CD10-6007-4E9B-B7B9-B3396822EB83}" type="pres">
      <dgm:prSet presAssocID="{5D267386-A388-4A19-9683-5A759415032F}" presName="rootText" presStyleLbl="node3" presStyleIdx="2" presStyleCnt="3" custScaleX="141528" custScaleY="135855" custLinFactNeighborX="17731" custLinFactNeighborY="48449">
        <dgm:presLayoutVars>
          <dgm:chPref val="3"/>
        </dgm:presLayoutVars>
      </dgm:prSet>
      <dgm:spPr/>
      <dgm:t>
        <a:bodyPr/>
        <a:lstStyle/>
        <a:p>
          <a:endParaRPr lang="en-US"/>
        </a:p>
      </dgm:t>
    </dgm:pt>
    <dgm:pt modelId="{E5A9D4B8-A72B-4C9F-83A1-9EAA44BF4685}" type="pres">
      <dgm:prSet presAssocID="{5D267386-A388-4A19-9683-5A759415032F}" presName="rootConnector" presStyleLbl="node3" presStyleIdx="2" presStyleCnt="3"/>
      <dgm:spPr/>
      <dgm:t>
        <a:bodyPr/>
        <a:lstStyle/>
        <a:p>
          <a:endParaRPr lang="en-US"/>
        </a:p>
      </dgm:t>
    </dgm:pt>
    <dgm:pt modelId="{791AB130-5BF9-431D-AD1C-A816ACAF6F1F}" type="pres">
      <dgm:prSet presAssocID="{5D267386-A388-4A19-9683-5A759415032F}" presName="hierChild4" presStyleCnt="0"/>
      <dgm:spPr/>
    </dgm:pt>
    <dgm:pt modelId="{BE90E0E4-4605-4139-9D99-FB3775B62E2C}" type="pres">
      <dgm:prSet presAssocID="{9E5048FC-A132-4697-B064-314FCBCD3891}" presName="Name37" presStyleLbl="parChTrans1D4" presStyleIdx="1" presStyleCnt="2"/>
      <dgm:spPr/>
      <dgm:t>
        <a:bodyPr/>
        <a:lstStyle/>
        <a:p>
          <a:endParaRPr lang="en-US"/>
        </a:p>
      </dgm:t>
    </dgm:pt>
    <dgm:pt modelId="{7B136E2C-7A10-42E5-A5FD-EC8AF9F4BD0F}" type="pres">
      <dgm:prSet presAssocID="{B9D90C2E-90B2-4D6E-B64B-2D40F5021138}" presName="hierRoot2" presStyleCnt="0">
        <dgm:presLayoutVars>
          <dgm:hierBranch val="init"/>
        </dgm:presLayoutVars>
      </dgm:prSet>
      <dgm:spPr/>
    </dgm:pt>
    <dgm:pt modelId="{26359C48-59C2-42C7-9193-706EB47F484E}" type="pres">
      <dgm:prSet presAssocID="{B9D90C2E-90B2-4D6E-B64B-2D40F5021138}" presName="rootComposite" presStyleCnt="0"/>
      <dgm:spPr/>
    </dgm:pt>
    <dgm:pt modelId="{BDCB0261-8667-4036-8974-BDAAE132AE12}" type="pres">
      <dgm:prSet presAssocID="{B9D90C2E-90B2-4D6E-B64B-2D40F5021138}" presName="rootText" presStyleLbl="node4" presStyleIdx="1" presStyleCnt="2" custScaleX="163749" custLinFactNeighborX="19600" custLinFactNeighborY="40650">
        <dgm:presLayoutVars>
          <dgm:chPref val="3"/>
        </dgm:presLayoutVars>
      </dgm:prSet>
      <dgm:spPr/>
      <dgm:t>
        <a:bodyPr/>
        <a:lstStyle/>
        <a:p>
          <a:endParaRPr lang="en-US"/>
        </a:p>
      </dgm:t>
    </dgm:pt>
    <dgm:pt modelId="{AE4184D3-BB1E-4499-8DD9-CF398F459219}" type="pres">
      <dgm:prSet presAssocID="{B9D90C2E-90B2-4D6E-B64B-2D40F5021138}" presName="rootConnector" presStyleLbl="node4" presStyleIdx="1" presStyleCnt="2"/>
      <dgm:spPr/>
      <dgm:t>
        <a:bodyPr/>
        <a:lstStyle/>
        <a:p>
          <a:endParaRPr lang="en-US"/>
        </a:p>
      </dgm:t>
    </dgm:pt>
    <dgm:pt modelId="{6E22DE43-4ED6-4A6A-B084-CFA6BA04036E}" type="pres">
      <dgm:prSet presAssocID="{B9D90C2E-90B2-4D6E-B64B-2D40F5021138}" presName="hierChild4" presStyleCnt="0"/>
      <dgm:spPr/>
    </dgm:pt>
    <dgm:pt modelId="{88546252-67DD-48A5-B9EC-ABB951B28542}" type="pres">
      <dgm:prSet presAssocID="{B9D90C2E-90B2-4D6E-B64B-2D40F5021138}" presName="hierChild5" presStyleCnt="0"/>
      <dgm:spPr/>
    </dgm:pt>
    <dgm:pt modelId="{2737D6B4-9BD7-4730-8796-707E76D6C386}" type="pres">
      <dgm:prSet presAssocID="{5D267386-A388-4A19-9683-5A759415032F}" presName="hierChild5" presStyleCnt="0"/>
      <dgm:spPr/>
    </dgm:pt>
    <dgm:pt modelId="{EB848AEF-E6AE-411C-8D89-ED85E9AAD70E}" type="pres">
      <dgm:prSet presAssocID="{895B11B9-EE49-4FCD-A603-4DDAFB501E43}" presName="hierChild5" presStyleCnt="0"/>
      <dgm:spPr/>
    </dgm:pt>
    <dgm:pt modelId="{CD9B3013-F976-4118-A223-67E57F8406A4}" type="pres">
      <dgm:prSet presAssocID="{62A96AC6-0A6F-4858-8158-9FD7679A405E}" presName="Name37" presStyleLbl="parChTrans1D2" presStyleIdx="2" presStyleCnt="4"/>
      <dgm:spPr/>
      <dgm:t>
        <a:bodyPr/>
        <a:lstStyle/>
        <a:p>
          <a:endParaRPr lang="en-US"/>
        </a:p>
      </dgm:t>
    </dgm:pt>
    <dgm:pt modelId="{FB485B61-00AF-47BD-8105-EAC1DC603161}" type="pres">
      <dgm:prSet presAssocID="{1D0C83FD-47D8-4E1D-9238-B40E723ECEB7}" presName="hierRoot2" presStyleCnt="0">
        <dgm:presLayoutVars>
          <dgm:hierBranch val="init"/>
        </dgm:presLayoutVars>
      </dgm:prSet>
      <dgm:spPr/>
    </dgm:pt>
    <dgm:pt modelId="{A29D9753-AFBE-46C5-8F3E-1C98DC9E6155}" type="pres">
      <dgm:prSet presAssocID="{1D0C83FD-47D8-4E1D-9238-B40E723ECEB7}" presName="rootComposite" presStyleCnt="0"/>
      <dgm:spPr/>
    </dgm:pt>
    <dgm:pt modelId="{96201F20-B731-422C-923C-703811AEA524}" type="pres">
      <dgm:prSet presAssocID="{1D0C83FD-47D8-4E1D-9238-B40E723ECEB7}" presName="rootText" presStyleLbl="node2" presStyleIdx="2" presStyleCnt="3" custScaleX="147079" custScaleY="139352">
        <dgm:presLayoutVars>
          <dgm:chPref val="3"/>
        </dgm:presLayoutVars>
      </dgm:prSet>
      <dgm:spPr/>
      <dgm:t>
        <a:bodyPr/>
        <a:lstStyle/>
        <a:p>
          <a:endParaRPr lang="en-US"/>
        </a:p>
      </dgm:t>
    </dgm:pt>
    <dgm:pt modelId="{4F703AB9-4C97-4FF8-9F01-12FDF4CAFA61}" type="pres">
      <dgm:prSet presAssocID="{1D0C83FD-47D8-4E1D-9238-B40E723ECEB7}" presName="rootConnector" presStyleLbl="node2" presStyleIdx="2" presStyleCnt="3"/>
      <dgm:spPr/>
      <dgm:t>
        <a:bodyPr/>
        <a:lstStyle/>
        <a:p>
          <a:endParaRPr lang="en-US"/>
        </a:p>
      </dgm:t>
    </dgm:pt>
    <dgm:pt modelId="{BD771293-2D66-4555-A4D4-B5CEB2C78F52}" type="pres">
      <dgm:prSet presAssocID="{1D0C83FD-47D8-4E1D-9238-B40E723ECEB7}" presName="hierChild4" presStyleCnt="0"/>
      <dgm:spPr/>
    </dgm:pt>
    <dgm:pt modelId="{42B9B11C-5E00-4952-8132-1F930B9AF777}" type="pres">
      <dgm:prSet presAssocID="{1D0C83FD-47D8-4E1D-9238-B40E723ECEB7}" presName="hierChild5" presStyleCnt="0"/>
      <dgm:spPr/>
    </dgm:pt>
    <dgm:pt modelId="{939E77DA-B0A6-4F78-A2B1-810C90E73926}" type="pres">
      <dgm:prSet presAssocID="{8B0B22C1-FAB8-4B8B-8531-161EB458339C}" presName="hierChild3" presStyleCnt="0"/>
      <dgm:spPr/>
    </dgm:pt>
    <dgm:pt modelId="{234CFBA0-AE15-4B0E-8D31-5E61755D613E}" type="pres">
      <dgm:prSet presAssocID="{EE8C01E8-BFBE-4AC9-8358-C7F3874CD024}" presName="Name111" presStyleLbl="parChTrans1D2" presStyleIdx="3" presStyleCnt="4"/>
      <dgm:spPr/>
      <dgm:t>
        <a:bodyPr/>
        <a:lstStyle/>
        <a:p>
          <a:endParaRPr lang="en-US"/>
        </a:p>
      </dgm:t>
    </dgm:pt>
    <dgm:pt modelId="{30941B38-7699-4E52-B560-542BC2DCC11C}" type="pres">
      <dgm:prSet presAssocID="{99C257E5-4B42-4920-8E96-1C320F2A634B}" presName="hierRoot3" presStyleCnt="0">
        <dgm:presLayoutVars>
          <dgm:hierBranch val="init"/>
        </dgm:presLayoutVars>
      </dgm:prSet>
      <dgm:spPr/>
    </dgm:pt>
    <dgm:pt modelId="{B7242C42-2D83-4053-B3CF-359D4C067967}" type="pres">
      <dgm:prSet presAssocID="{99C257E5-4B42-4920-8E96-1C320F2A634B}" presName="rootComposite3" presStyleCnt="0"/>
      <dgm:spPr/>
    </dgm:pt>
    <dgm:pt modelId="{4D558906-1B96-4E8D-867D-70614183F0D0}" type="pres">
      <dgm:prSet presAssocID="{99C257E5-4B42-4920-8E96-1C320F2A634B}" presName="rootText3" presStyleLbl="asst1" presStyleIdx="0" presStyleCnt="1" custScaleX="130919">
        <dgm:presLayoutVars>
          <dgm:chPref val="3"/>
        </dgm:presLayoutVars>
      </dgm:prSet>
      <dgm:spPr/>
      <dgm:t>
        <a:bodyPr/>
        <a:lstStyle/>
        <a:p>
          <a:endParaRPr lang="en-US"/>
        </a:p>
      </dgm:t>
    </dgm:pt>
    <dgm:pt modelId="{DF2A8BC3-17E0-4483-9FE5-288362BFCC88}" type="pres">
      <dgm:prSet presAssocID="{99C257E5-4B42-4920-8E96-1C320F2A634B}" presName="rootConnector3" presStyleLbl="asst1" presStyleIdx="0" presStyleCnt="1"/>
      <dgm:spPr/>
      <dgm:t>
        <a:bodyPr/>
        <a:lstStyle/>
        <a:p>
          <a:endParaRPr lang="en-US"/>
        </a:p>
      </dgm:t>
    </dgm:pt>
    <dgm:pt modelId="{C8BD6EC1-F98B-4E22-9A33-425BB7B2C900}" type="pres">
      <dgm:prSet presAssocID="{99C257E5-4B42-4920-8E96-1C320F2A634B}" presName="hierChild6" presStyleCnt="0"/>
      <dgm:spPr/>
    </dgm:pt>
    <dgm:pt modelId="{AD8F956C-BC8F-4429-85DA-7A017A4081A4}" type="pres">
      <dgm:prSet presAssocID="{99C257E5-4B42-4920-8E96-1C320F2A634B}" presName="hierChild7" presStyleCnt="0"/>
      <dgm:spPr/>
    </dgm:pt>
  </dgm:ptLst>
  <dgm:cxnLst>
    <dgm:cxn modelId="{FC2E0710-DDD9-4443-AAA1-B9654900D98E}" type="presOf" srcId="{166682A1-406D-4BAC-B4CF-183FEF7F5F93}" destId="{3A92BB1E-45D7-4E1D-98D6-ECB98B534573}" srcOrd="0" destOrd="0" presId="urn:microsoft.com/office/officeart/2005/8/layout/orgChart1"/>
    <dgm:cxn modelId="{9CCE4BB9-61F4-4025-8145-AE7FC742E958}" type="presOf" srcId="{CA0BED11-A117-4FE6-94D0-FEB60A284433}" destId="{51D03682-2BB5-489A-9E33-1F2049A1F9FD}" srcOrd="1" destOrd="0" presId="urn:microsoft.com/office/officeart/2005/8/layout/orgChart1"/>
    <dgm:cxn modelId="{F25A28E3-B196-4E8A-BAD5-E699D27D244C}" srcId="{166682A1-406D-4BAC-B4CF-183FEF7F5F93}" destId="{40027094-E723-4004-8B5F-925252E92AAF}" srcOrd="0" destOrd="0" parTransId="{3561B7C0-F859-4B62-9C60-D9284C7B5AF5}" sibTransId="{A3299BBA-1A7B-4D2E-B9DA-68AA0D5CE5F5}"/>
    <dgm:cxn modelId="{FFDC30AD-A184-4C18-AC42-EA1836906703}" type="presOf" srcId="{1066B9CE-C108-44AE-A7F7-0CF9F306885D}" destId="{6105F648-610B-4F53-806D-6F0F5898B53E}" srcOrd="0" destOrd="0" presId="urn:microsoft.com/office/officeart/2005/8/layout/orgChart1"/>
    <dgm:cxn modelId="{EB4F9F66-7CD4-4361-8D77-2ACDC4A00CB5}" type="presOf" srcId="{B3F0E74D-2E72-49B4-A881-2EBC6CC51B97}" destId="{48167C86-2AEF-49D5-9501-B5532903A745}" srcOrd="0" destOrd="0" presId="urn:microsoft.com/office/officeart/2005/8/layout/orgChart1"/>
    <dgm:cxn modelId="{D94B3711-146E-4E3C-A2BC-5F6238E4FB48}" type="presOf" srcId="{99C257E5-4B42-4920-8E96-1C320F2A634B}" destId="{DF2A8BC3-17E0-4483-9FE5-288362BFCC88}" srcOrd="1" destOrd="0" presId="urn:microsoft.com/office/officeart/2005/8/layout/orgChart1"/>
    <dgm:cxn modelId="{4BA5E8D5-62DE-48CA-ABB1-75A25AAAACAF}" srcId="{0D9EFBF7-3C0B-4A94-BD75-974A74FF724E}" destId="{8B0B22C1-FAB8-4B8B-8531-161EB458339C}" srcOrd="0" destOrd="0" parTransId="{3D9CDC5C-942A-486A-BC72-B456735E3A16}" sibTransId="{C19BD4CE-75D0-48E2-AD59-FDC97E23B727}"/>
    <dgm:cxn modelId="{68A0D1AC-9805-418A-84D0-A91FDBA88345}" srcId="{5D267386-A388-4A19-9683-5A759415032F}" destId="{B9D90C2E-90B2-4D6E-B64B-2D40F5021138}" srcOrd="0" destOrd="0" parTransId="{9E5048FC-A132-4697-B064-314FCBCD3891}" sibTransId="{426E615A-7FE7-4C1D-B0E9-199ABA77F70F}"/>
    <dgm:cxn modelId="{EA3FC049-7B93-47DB-80B1-D7A4CBDE10F9}" type="presOf" srcId="{5D267386-A388-4A19-9683-5A759415032F}" destId="{E5A9D4B8-A72B-4C9F-83A1-9EAA44BF4685}" srcOrd="1" destOrd="0" presId="urn:microsoft.com/office/officeart/2005/8/layout/orgChart1"/>
    <dgm:cxn modelId="{36A81BB5-1225-409B-A7F4-0584CBA60A16}" type="presOf" srcId="{5D267386-A388-4A19-9683-5A759415032F}" destId="{02F9CD10-6007-4E9B-B7B9-B3396822EB83}" srcOrd="0" destOrd="0" presId="urn:microsoft.com/office/officeart/2005/8/layout/orgChart1"/>
    <dgm:cxn modelId="{C482924B-4BE4-46CA-A03D-DDE92662894D}" type="presOf" srcId="{CA0BED11-A117-4FE6-94D0-FEB60A284433}" destId="{44CBF70E-7B07-4418-B87F-BBB1C6D1E4F9}" srcOrd="0" destOrd="0" presId="urn:microsoft.com/office/officeart/2005/8/layout/orgChart1"/>
    <dgm:cxn modelId="{384D6D60-2620-4613-B4AA-68BBCE09D3BA}" srcId="{CA0BED11-A117-4FE6-94D0-FEB60A284433}" destId="{0D06FBEA-6FEC-4872-99EC-79B6FE9B8315}" srcOrd="0" destOrd="0" parTransId="{B81FBDD6-9674-448F-A422-D3938A8B7057}" sibTransId="{FA175ADC-B3E4-438A-9C5A-7DE8CF72725A}"/>
    <dgm:cxn modelId="{5D98661F-E54A-4FBF-BA74-9EEC58A3EB47}" type="presOf" srcId="{0D9EFBF7-3C0B-4A94-BD75-974A74FF724E}" destId="{8A963E5C-A23B-443A-8ACE-CCA598C3DB6E}" srcOrd="0" destOrd="0" presId="urn:microsoft.com/office/officeart/2005/8/layout/orgChart1"/>
    <dgm:cxn modelId="{21401DF0-8031-4766-AD96-1DAB9FB54AFF}" type="presOf" srcId="{42866562-CC8D-44E8-98BE-7EB852203B3A}" destId="{2D44F9E6-A9AB-44C1-8A41-02B7E2BC40FD}" srcOrd="0" destOrd="0" presId="urn:microsoft.com/office/officeart/2005/8/layout/orgChart1"/>
    <dgm:cxn modelId="{47020490-C4F4-49A3-8A1E-F345E19FB337}" type="presOf" srcId="{40027094-E723-4004-8B5F-925252E92AAF}" destId="{5BF79733-FD26-4FBA-8941-59BA40C7267F}" srcOrd="0" destOrd="0" presId="urn:microsoft.com/office/officeart/2005/8/layout/orgChart1"/>
    <dgm:cxn modelId="{DA1FC16B-B1CD-4165-8B0A-6FCD4390D26F}" srcId="{8B0B22C1-FAB8-4B8B-8531-161EB458339C}" destId="{CA0BED11-A117-4FE6-94D0-FEB60A284433}" srcOrd="1" destOrd="0" parTransId="{2D17B886-D97C-4066-BFEC-BA47BC079FA0}" sibTransId="{171110BF-2D67-4493-B6C8-6238CC6CE359}"/>
    <dgm:cxn modelId="{9EAD5125-D995-451E-BAFB-425254BA0459}" srcId="{8B0B22C1-FAB8-4B8B-8531-161EB458339C}" destId="{1D0C83FD-47D8-4E1D-9238-B40E723ECEB7}" srcOrd="3" destOrd="0" parTransId="{62A96AC6-0A6F-4858-8158-9FD7679A405E}" sibTransId="{25E1204A-2C15-4DDD-8B5B-FEB130B68084}"/>
    <dgm:cxn modelId="{A4F1EC22-9A2F-4DDA-9F39-72193BE32AE6}" type="presOf" srcId="{9E5048FC-A132-4697-B064-314FCBCD3891}" destId="{BE90E0E4-4605-4139-9D99-FB3775B62E2C}" srcOrd="0" destOrd="0" presId="urn:microsoft.com/office/officeart/2005/8/layout/orgChart1"/>
    <dgm:cxn modelId="{74F8686A-D91F-4824-8577-DA068E32AA9B}" srcId="{895B11B9-EE49-4FCD-A603-4DDAFB501E43}" destId="{5D267386-A388-4A19-9683-5A759415032F}" srcOrd="1" destOrd="0" parTransId="{1066B9CE-C108-44AE-A7F7-0CF9F306885D}" sibTransId="{7EDB65FA-7C7A-42C0-B766-6A788F847E4E}"/>
    <dgm:cxn modelId="{FE993A04-58E2-4A57-BF1B-DE9312FD43FC}" type="presOf" srcId="{B9D90C2E-90B2-4D6E-B64B-2D40F5021138}" destId="{AE4184D3-BB1E-4499-8DD9-CF398F459219}" srcOrd="1" destOrd="0" presId="urn:microsoft.com/office/officeart/2005/8/layout/orgChart1"/>
    <dgm:cxn modelId="{042BC422-1B18-4EAB-8E98-F31242EF245B}" type="presOf" srcId="{40027094-E723-4004-8B5F-925252E92AAF}" destId="{8FDA9898-07DB-4BAD-8D74-930D07B5DA2A}" srcOrd="1" destOrd="0" presId="urn:microsoft.com/office/officeart/2005/8/layout/orgChart1"/>
    <dgm:cxn modelId="{3BC2838E-8173-4904-8658-6D4641C03968}" type="presOf" srcId="{B81FBDD6-9674-448F-A422-D3938A8B7057}" destId="{264175F2-D048-4967-BF9A-0A9EF4BECDCB}" srcOrd="0" destOrd="0" presId="urn:microsoft.com/office/officeart/2005/8/layout/orgChart1"/>
    <dgm:cxn modelId="{1C9DEEB0-DC83-4F72-8536-7CD8335D8990}" srcId="{895B11B9-EE49-4FCD-A603-4DDAFB501E43}" destId="{166682A1-406D-4BAC-B4CF-183FEF7F5F93}" srcOrd="0" destOrd="0" parTransId="{B3F0E74D-2E72-49B4-A881-2EBC6CC51B97}" sibTransId="{CD918092-680F-4ADA-BB40-BAB7D3E6A079}"/>
    <dgm:cxn modelId="{C092DAB0-B115-4D9A-A0E8-BE2BFEFC80F3}" type="presOf" srcId="{3561B7C0-F859-4B62-9C60-D9284C7B5AF5}" destId="{E6683FD6-9E20-4A0D-B8AF-E54FF1BEA520}" srcOrd="0" destOrd="0" presId="urn:microsoft.com/office/officeart/2005/8/layout/orgChart1"/>
    <dgm:cxn modelId="{A283D8EC-1F94-49CD-BD75-1F47499783EA}" type="presOf" srcId="{8B0B22C1-FAB8-4B8B-8531-161EB458339C}" destId="{8B3AE126-6C33-494B-860E-58182B696967}" srcOrd="0" destOrd="0" presId="urn:microsoft.com/office/officeart/2005/8/layout/orgChart1"/>
    <dgm:cxn modelId="{5D43AE5A-8EF3-425D-95D1-01C6FAD7CAB4}" type="presOf" srcId="{99C257E5-4B42-4920-8E96-1C320F2A634B}" destId="{4D558906-1B96-4E8D-867D-70614183F0D0}" srcOrd="0" destOrd="0" presId="urn:microsoft.com/office/officeart/2005/8/layout/orgChart1"/>
    <dgm:cxn modelId="{0CCEE2BD-2126-445E-9668-060C5CECD34C}" type="presOf" srcId="{EE8C01E8-BFBE-4AC9-8358-C7F3874CD024}" destId="{234CFBA0-AE15-4B0E-8D31-5E61755D613E}" srcOrd="0" destOrd="0" presId="urn:microsoft.com/office/officeart/2005/8/layout/orgChart1"/>
    <dgm:cxn modelId="{1EE9C892-6A94-4BFC-8B1D-CA6EAB6DB36B}" type="presOf" srcId="{B9D90C2E-90B2-4D6E-B64B-2D40F5021138}" destId="{BDCB0261-8667-4036-8974-BDAAE132AE12}" srcOrd="0" destOrd="0" presId="urn:microsoft.com/office/officeart/2005/8/layout/orgChart1"/>
    <dgm:cxn modelId="{0739453A-0643-471E-B461-85B8DEA97C6D}" type="presOf" srcId="{166682A1-406D-4BAC-B4CF-183FEF7F5F93}" destId="{675C0043-2607-40E1-ACA3-0C09D8403D34}" srcOrd="1" destOrd="0" presId="urn:microsoft.com/office/officeart/2005/8/layout/orgChart1"/>
    <dgm:cxn modelId="{0BEC5B18-B71D-4725-A46F-97D4048E7C06}" type="presOf" srcId="{895B11B9-EE49-4FCD-A603-4DDAFB501E43}" destId="{C907D6B6-52E2-4567-826D-9DED1B7DBF63}" srcOrd="1" destOrd="0" presId="urn:microsoft.com/office/officeart/2005/8/layout/orgChart1"/>
    <dgm:cxn modelId="{75C8B68F-F80C-4143-8C53-2DAFB42763AE}" type="presOf" srcId="{62A96AC6-0A6F-4858-8158-9FD7679A405E}" destId="{CD9B3013-F976-4118-A223-67E57F8406A4}" srcOrd="0" destOrd="0" presId="urn:microsoft.com/office/officeart/2005/8/layout/orgChart1"/>
    <dgm:cxn modelId="{F835A002-F09E-4608-AA26-06C3BA6F3AF6}" type="presOf" srcId="{2D17B886-D97C-4066-BFEC-BA47BC079FA0}" destId="{A52693FF-4947-48B1-B929-95853B8F5B41}" srcOrd="0" destOrd="0" presId="urn:microsoft.com/office/officeart/2005/8/layout/orgChart1"/>
    <dgm:cxn modelId="{D0AC8AD4-B392-4B4B-97DE-5D666718A913}" srcId="{8B0B22C1-FAB8-4B8B-8531-161EB458339C}" destId="{99C257E5-4B42-4920-8E96-1C320F2A634B}" srcOrd="0" destOrd="0" parTransId="{EE8C01E8-BFBE-4AC9-8358-C7F3874CD024}" sibTransId="{2293C96F-F9C7-4E51-BE76-6E3FF3E0EFA9}"/>
    <dgm:cxn modelId="{C79FBE8E-73FA-40A6-A250-19B77BCBB940}" type="presOf" srcId="{0D06FBEA-6FEC-4872-99EC-79B6FE9B8315}" destId="{615FFAFE-C524-4E0A-B2E9-6268135AAA1D}" srcOrd="1" destOrd="0" presId="urn:microsoft.com/office/officeart/2005/8/layout/orgChart1"/>
    <dgm:cxn modelId="{8EF8310C-1920-41AE-BD4A-BFC03064D571}" type="presOf" srcId="{0D06FBEA-6FEC-4872-99EC-79B6FE9B8315}" destId="{4E39CA42-822B-4BB3-B1CC-178708AC7A52}" srcOrd="0" destOrd="0" presId="urn:microsoft.com/office/officeart/2005/8/layout/orgChart1"/>
    <dgm:cxn modelId="{A01B6BF8-7AB3-4C95-9198-708166D12D5E}" type="presOf" srcId="{8B0B22C1-FAB8-4B8B-8531-161EB458339C}" destId="{C5F33A9F-680F-467A-A96D-E5744D62741D}" srcOrd="1" destOrd="0" presId="urn:microsoft.com/office/officeart/2005/8/layout/orgChart1"/>
    <dgm:cxn modelId="{55239B49-ECD0-4517-A549-635E93FD1E7D}" type="presOf" srcId="{1D0C83FD-47D8-4E1D-9238-B40E723ECEB7}" destId="{96201F20-B731-422C-923C-703811AEA524}" srcOrd="0" destOrd="0" presId="urn:microsoft.com/office/officeart/2005/8/layout/orgChart1"/>
    <dgm:cxn modelId="{31207CAF-DA50-4649-8596-7AC0005DFD38}" type="presOf" srcId="{895B11B9-EE49-4FCD-A603-4DDAFB501E43}" destId="{1ABB3E2A-AFBC-4D81-84DB-F5C6335E12E0}" srcOrd="0" destOrd="0" presId="urn:microsoft.com/office/officeart/2005/8/layout/orgChart1"/>
    <dgm:cxn modelId="{4E83CB5B-AAC7-4A46-AC81-1486C2106E70}" srcId="{8B0B22C1-FAB8-4B8B-8531-161EB458339C}" destId="{895B11B9-EE49-4FCD-A603-4DDAFB501E43}" srcOrd="2" destOrd="0" parTransId="{42866562-CC8D-44E8-98BE-7EB852203B3A}" sibTransId="{C4D0A44F-BE61-4206-A489-39ED93FA6D83}"/>
    <dgm:cxn modelId="{4C4B2684-E060-4468-B054-39CB9D8E2012}" type="presOf" srcId="{1D0C83FD-47D8-4E1D-9238-B40E723ECEB7}" destId="{4F703AB9-4C97-4FF8-9F01-12FDF4CAFA61}" srcOrd="1" destOrd="0" presId="urn:microsoft.com/office/officeart/2005/8/layout/orgChart1"/>
    <dgm:cxn modelId="{5A83EE7E-C861-4AE1-8ABB-6BE6C2E427A7}" type="presParOf" srcId="{8A963E5C-A23B-443A-8ACE-CCA598C3DB6E}" destId="{D6FE8BA0-635C-4EF0-83FD-594EDF4FA4FF}" srcOrd="0" destOrd="0" presId="urn:microsoft.com/office/officeart/2005/8/layout/orgChart1"/>
    <dgm:cxn modelId="{839D0CEB-4A6C-4061-9CAF-7B3A37FEB003}" type="presParOf" srcId="{D6FE8BA0-635C-4EF0-83FD-594EDF4FA4FF}" destId="{E71F7303-7A85-4019-8819-AA97829AB0A8}" srcOrd="0" destOrd="0" presId="urn:microsoft.com/office/officeart/2005/8/layout/orgChart1"/>
    <dgm:cxn modelId="{2F1AAC27-6F2C-4229-82E7-7494C7E7DADB}" type="presParOf" srcId="{E71F7303-7A85-4019-8819-AA97829AB0A8}" destId="{8B3AE126-6C33-494B-860E-58182B696967}" srcOrd="0" destOrd="0" presId="urn:microsoft.com/office/officeart/2005/8/layout/orgChart1"/>
    <dgm:cxn modelId="{97EB910F-3C01-4248-A4B6-BFF11E06D577}" type="presParOf" srcId="{E71F7303-7A85-4019-8819-AA97829AB0A8}" destId="{C5F33A9F-680F-467A-A96D-E5744D62741D}" srcOrd="1" destOrd="0" presId="urn:microsoft.com/office/officeart/2005/8/layout/orgChart1"/>
    <dgm:cxn modelId="{619DD17D-35FD-4759-927E-704BB8D74D67}" type="presParOf" srcId="{D6FE8BA0-635C-4EF0-83FD-594EDF4FA4FF}" destId="{84EE6DAD-B52F-405F-995C-25F64A76AD5F}" srcOrd="1" destOrd="0" presId="urn:microsoft.com/office/officeart/2005/8/layout/orgChart1"/>
    <dgm:cxn modelId="{B5E4424E-A522-4E31-B3E0-E04DB9F3E027}" type="presParOf" srcId="{84EE6DAD-B52F-405F-995C-25F64A76AD5F}" destId="{A52693FF-4947-48B1-B929-95853B8F5B41}" srcOrd="0" destOrd="0" presId="urn:microsoft.com/office/officeart/2005/8/layout/orgChart1"/>
    <dgm:cxn modelId="{70555CF0-2748-4E2E-A3A2-33127400DE1C}" type="presParOf" srcId="{84EE6DAD-B52F-405F-995C-25F64A76AD5F}" destId="{F45C835A-54D5-4CD1-9C86-90FDD548EB54}" srcOrd="1" destOrd="0" presId="urn:microsoft.com/office/officeart/2005/8/layout/orgChart1"/>
    <dgm:cxn modelId="{0B4126E0-BE3C-4D32-92E3-F1C47FBD3801}" type="presParOf" srcId="{F45C835A-54D5-4CD1-9C86-90FDD548EB54}" destId="{E735827F-0EA3-4348-B3D7-DC0BF20A440E}" srcOrd="0" destOrd="0" presId="urn:microsoft.com/office/officeart/2005/8/layout/orgChart1"/>
    <dgm:cxn modelId="{092A1B6D-2160-46C7-9549-5961CEE2187A}" type="presParOf" srcId="{E735827F-0EA3-4348-B3D7-DC0BF20A440E}" destId="{44CBF70E-7B07-4418-B87F-BBB1C6D1E4F9}" srcOrd="0" destOrd="0" presId="urn:microsoft.com/office/officeart/2005/8/layout/orgChart1"/>
    <dgm:cxn modelId="{0A5BC7F9-AD3D-48AC-82EF-07FCC2F3C11A}" type="presParOf" srcId="{E735827F-0EA3-4348-B3D7-DC0BF20A440E}" destId="{51D03682-2BB5-489A-9E33-1F2049A1F9FD}" srcOrd="1" destOrd="0" presId="urn:microsoft.com/office/officeart/2005/8/layout/orgChart1"/>
    <dgm:cxn modelId="{9774CE51-667A-4455-AE14-69B38476FBA6}" type="presParOf" srcId="{F45C835A-54D5-4CD1-9C86-90FDD548EB54}" destId="{14FAFE25-1BD8-4CAB-B656-E119074E0885}" srcOrd="1" destOrd="0" presId="urn:microsoft.com/office/officeart/2005/8/layout/orgChart1"/>
    <dgm:cxn modelId="{F75647EE-F8DC-4D58-AA79-91ECDEB9FA30}" type="presParOf" srcId="{14FAFE25-1BD8-4CAB-B656-E119074E0885}" destId="{264175F2-D048-4967-BF9A-0A9EF4BECDCB}" srcOrd="0" destOrd="0" presId="urn:microsoft.com/office/officeart/2005/8/layout/orgChart1"/>
    <dgm:cxn modelId="{5C9B44E8-5067-4639-A57C-C5407D0290E8}" type="presParOf" srcId="{14FAFE25-1BD8-4CAB-B656-E119074E0885}" destId="{FDA4AD23-F88E-49A8-BE18-92B741787D7B}" srcOrd="1" destOrd="0" presId="urn:microsoft.com/office/officeart/2005/8/layout/orgChart1"/>
    <dgm:cxn modelId="{3FE87FB7-7CEB-430C-8DE3-44DC5B85E809}" type="presParOf" srcId="{FDA4AD23-F88E-49A8-BE18-92B741787D7B}" destId="{3FFD41D0-1443-4688-B879-6007149F5018}" srcOrd="0" destOrd="0" presId="urn:microsoft.com/office/officeart/2005/8/layout/orgChart1"/>
    <dgm:cxn modelId="{8132FE03-6BCC-4151-8B31-5A58B2F9638A}" type="presParOf" srcId="{3FFD41D0-1443-4688-B879-6007149F5018}" destId="{4E39CA42-822B-4BB3-B1CC-178708AC7A52}" srcOrd="0" destOrd="0" presId="urn:microsoft.com/office/officeart/2005/8/layout/orgChart1"/>
    <dgm:cxn modelId="{79F71FE7-497D-4647-99C0-F38339F68828}" type="presParOf" srcId="{3FFD41D0-1443-4688-B879-6007149F5018}" destId="{615FFAFE-C524-4E0A-B2E9-6268135AAA1D}" srcOrd="1" destOrd="0" presId="urn:microsoft.com/office/officeart/2005/8/layout/orgChart1"/>
    <dgm:cxn modelId="{66C8C15B-F93C-4BCB-9CA3-518F3002DF39}" type="presParOf" srcId="{FDA4AD23-F88E-49A8-BE18-92B741787D7B}" destId="{B66499CC-7688-4CBC-84D1-F55E950124C0}" srcOrd="1" destOrd="0" presId="urn:microsoft.com/office/officeart/2005/8/layout/orgChart1"/>
    <dgm:cxn modelId="{C0A83799-B242-4023-99B9-6DB09560B5BB}" type="presParOf" srcId="{FDA4AD23-F88E-49A8-BE18-92B741787D7B}" destId="{E7E3A071-D91B-49CE-B2B5-D504BB5AAA85}" srcOrd="2" destOrd="0" presId="urn:microsoft.com/office/officeart/2005/8/layout/orgChart1"/>
    <dgm:cxn modelId="{A6C3540D-9167-471A-A00F-34A07052FB1E}" type="presParOf" srcId="{F45C835A-54D5-4CD1-9C86-90FDD548EB54}" destId="{BB2D5DFD-7C51-4C75-A332-E2F1F1CC882F}" srcOrd="2" destOrd="0" presId="urn:microsoft.com/office/officeart/2005/8/layout/orgChart1"/>
    <dgm:cxn modelId="{842DF14C-004C-400E-BB9D-6D96FE0E3BC7}" type="presParOf" srcId="{84EE6DAD-B52F-405F-995C-25F64A76AD5F}" destId="{2D44F9E6-A9AB-44C1-8A41-02B7E2BC40FD}" srcOrd="2" destOrd="0" presId="urn:microsoft.com/office/officeart/2005/8/layout/orgChart1"/>
    <dgm:cxn modelId="{A5D7EBD2-C436-4067-A25B-E9A04605257E}" type="presParOf" srcId="{84EE6DAD-B52F-405F-995C-25F64A76AD5F}" destId="{C4FEAE78-9336-461E-8C67-6588A0128626}" srcOrd="3" destOrd="0" presId="urn:microsoft.com/office/officeart/2005/8/layout/orgChart1"/>
    <dgm:cxn modelId="{A98182F6-D268-4A92-9CC3-382DB20EEB97}" type="presParOf" srcId="{C4FEAE78-9336-461E-8C67-6588A0128626}" destId="{F8E03E2E-1434-4C29-BEA8-83756A39A8F5}" srcOrd="0" destOrd="0" presId="urn:microsoft.com/office/officeart/2005/8/layout/orgChart1"/>
    <dgm:cxn modelId="{1CAF52AF-EC85-484F-BDB1-C5370BF8B74F}" type="presParOf" srcId="{F8E03E2E-1434-4C29-BEA8-83756A39A8F5}" destId="{1ABB3E2A-AFBC-4D81-84DB-F5C6335E12E0}" srcOrd="0" destOrd="0" presId="urn:microsoft.com/office/officeart/2005/8/layout/orgChart1"/>
    <dgm:cxn modelId="{2D595524-F5C8-4758-A551-3964BE43C43D}" type="presParOf" srcId="{F8E03E2E-1434-4C29-BEA8-83756A39A8F5}" destId="{C907D6B6-52E2-4567-826D-9DED1B7DBF63}" srcOrd="1" destOrd="0" presId="urn:microsoft.com/office/officeart/2005/8/layout/orgChart1"/>
    <dgm:cxn modelId="{E2012071-BCDF-42DD-B3CA-2782E31BFA87}" type="presParOf" srcId="{C4FEAE78-9336-461E-8C67-6588A0128626}" destId="{DB338B9E-AD0E-4B74-8726-5EA36CA47F29}" srcOrd="1" destOrd="0" presId="urn:microsoft.com/office/officeart/2005/8/layout/orgChart1"/>
    <dgm:cxn modelId="{3599238A-0146-4B55-8794-E13249A10C29}" type="presParOf" srcId="{DB338B9E-AD0E-4B74-8726-5EA36CA47F29}" destId="{48167C86-2AEF-49D5-9501-B5532903A745}" srcOrd="0" destOrd="0" presId="urn:microsoft.com/office/officeart/2005/8/layout/orgChart1"/>
    <dgm:cxn modelId="{0C575252-B245-498D-84D6-4908083BAEBC}" type="presParOf" srcId="{DB338B9E-AD0E-4B74-8726-5EA36CA47F29}" destId="{AA1826C3-97B6-4130-9C7C-7E59EB23E2AA}" srcOrd="1" destOrd="0" presId="urn:microsoft.com/office/officeart/2005/8/layout/orgChart1"/>
    <dgm:cxn modelId="{D78C4ECE-C189-4EDE-87B8-37B09955ED14}" type="presParOf" srcId="{AA1826C3-97B6-4130-9C7C-7E59EB23E2AA}" destId="{1848CD1A-E607-4B7D-A561-8CA61C961A9B}" srcOrd="0" destOrd="0" presId="urn:microsoft.com/office/officeart/2005/8/layout/orgChart1"/>
    <dgm:cxn modelId="{E66E4E30-9498-403D-B5FE-F4AE2FC4E204}" type="presParOf" srcId="{1848CD1A-E607-4B7D-A561-8CA61C961A9B}" destId="{3A92BB1E-45D7-4E1D-98D6-ECB98B534573}" srcOrd="0" destOrd="0" presId="urn:microsoft.com/office/officeart/2005/8/layout/orgChart1"/>
    <dgm:cxn modelId="{4946B48D-62C2-4A6D-8770-54D64C5CCA96}" type="presParOf" srcId="{1848CD1A-E607-4B7D-A561-8CA61C961A9B}" destId="{675C0043-2607-40E1-ACA3-0C09D8403D34}" srcOrd="1" destOrd="0" presId="urn:microsoft.com/office/officeart/2005/8/layout/orgChart1"/>
    <dgm:cxn modelId="{395CFB9C-42C9-42FA-8ABD-9F6B1FDD349F}" type="presParOf" srcId="{AA1826C3-97B6-4130-9C7C-7E59EB23E2AA}" destId="{CC7BF068-20AD-421C-9383-58A06877CB06}" srcOrd="1" destOrd="0" presId="urn:microsoft.com/office/officeart/2005/8/layout/orgChart1"/>
    <dgm:cxn modelId="{7E9C79FB-D713-48CE-8A48-ADCE051FCCC5}" type="presParOf" srcId="{CC7BF068-20AD-421C-9383-58A06877CB06}" destId="{E6683FD6-9E20-4A0D-B8AF-E54FF1BEA520}" srcOrd="0" destOrd="0" presId="urn:microsoft.com/office/officeart/2005/8/layout/orgChart1"/>
    <dgm:cxn modelId="{4E28F842-150E-48DB-A619-71B0EB05E19D}" type="presParOf" srcId="{CC7BF068-20AD-421C-9383-58A06877CB06}" destId="{F69F0DFF-8824-4ABD-A981-EBA6C7D38AE0}" srcOrd="1" destOrd="0" presId="urn:microsoft.com/office/officeart/2005/8/layout/orgChart1"/>
    <dgm:cxn modelId="{FA7381EF-DA57-4CA8-81D8-F079BA21DDB2}" type="presParOf" srcId="{F69F0DFF-8824-4ABD-A981-EBA6C7D38AE0}" destId="{999D02C5-A201-46CD-907B-912D50A2D776}" srcOrd="0" destOrd="0" presId="urn:microsoft.com/office/officeart/2005/8/layout/orgChart1"/>
    <dgm:cxn modelId="{D59E373B-4FDD-4E0F-BD07-1A0F318EF0A9}" type="presParOf" srcId="{999D02C5-A201-46CD-907B-912D50A2D776}" destId="{5BF79733-FD26-4FBA-8941-59BA40C7267F}" srcOrd="0" destOrd="0" presId="urn:microsoft.com/office/officeart/2005/8/layout/orgChart1"/>
    <dgm:cxn modelId="{EC2351F3-CD63-4DDC-9750-6E2E2F6D548E}" type="presParOf" srcId="{999D02C5-A201-46CD-907B-912D50A2D776}" destId="{8FDA9898-07DB-4BAD-8D74-930D07B5DA2A}" srcOrd="1" destOrd="0" presId="urn:microsoft.com/office/officeart/2005/8/layout/orgChart1"/>
    <dgm:cxn modelId="{FEDABDC0-0957-471C-A34D-192F4C02CEBB}" type="presParOf" srcId="{F69F0DFF-8824-4ABD-A981-EBA6C7D38AE0}" destId="{47416C72-5C71-431E-B923-463EDABC09A1}" srcOrd="1" destOrd="0" presId="urn:microsoft.com/office/officeart/2005/8/layout/orgChart1"/>
    <dgm:cxn modelId="{477619CB-4666-423A-A450-A2F57AEB317B}" type="presParOf" srcId="{F69F0DFF-8824-4ABD-A981-EBA6C7D38AE0}" destId="{56F92520-ED27-47B8-A4D9-643115F8145B}" srcOrd="2" destOrd="0" presId="urn:microsoft.com/office/officeart/2005/8/layout/orgChart1"/>
    <dgm:cxn modelId="{D1E85E3E-61AD-407C-B53B-D1B294812561}" type="presParOf" srcId="{AA1826C3-97B6-4130-9C7C-7E59EB23E2AA}" destId="{A22A94D4-5A36-4AC0-9B58-1EA5C5CEF222}" srcOrd="2" destOrd="0" presId="urn:microsoft.com/office/officeart/2005/8/layout/orgChart1"/>
    <dgm:cxn modelId="{BA2F7AA6-909B-45F8-B17D-A53AF9547C8A}" type="presParOf" srcId="{DB338B9E-AD0E-4B74-8726-5EA36CA47F29}" destId="{6105F648-610B-4F53-806D-6F0F5898B53E}" srcOrd="2" destOrd="0" presId="urn:microsoft.com/office/officeart/2005/8/layout/orgChart1"/>
    <dgm:cxn modelId="{9466B399-0D9C-4C3D-8A58-D58F2D753570}" type="presParOf" srcId="{DB338B9E-AD0E-4B74-8726-5EA36CA47F29}" destId="{2F7D05FF-3613-4382-92D0-A1A7DF3854A9}" srcOrd="3" destOrd="0" presId="urn:microsoft.com/office/officeart/2005/8/layout/orgChart1"/>
    <dgm:cxn modelId="{3328C474-51BC-4361-8889-8B717887E81A}" type="presParOf" srcId="{2F7D05FF-3613-4382-92D0-A1A7DF3854A9}" destId="{659992D2-0A5E-421C-B5C9-1B392DC2204D}" srcOrd="0" destOrd="0" presId="urn:microsoft.com/office/officeart/2005/8/layout/orgChart1"/>
    <dgm:cxn modelId="{343ED9D7-8B40-4312-A152-F0E3F19BE972}" type="presParOf" srcId="{659992D2-0A5E-421C-B5C9-1B392DC2204D}" destId="{02F9CD10-6007-4E9B-B7B9-B3396822EB83}" srcOrd="0" destOrd="0" presId="urn:microsoft.com/office/officeart/2005/8/layout/orgChart1"/>
    <dgm:cxn modelId="{1485D27C-11B0-4093-A46F-B3CF504A52D2}" type="presParOf" srcId="{659992D2-0A5E-421C-B5C9-1B392DC2204D}" destId="{E5A9D4B8-A72B-4C9F-83A1-9EAA44BF4685}" srcOrd="1" destOrd="0" presId="urn:microsoft.com/office/officeart/2005/8/layout/orgChart1"/>
    <dgm:cxn modelId="{600FB649-4792-43EB-9429-E99F2464D08B}" type="presParOf" srcId="{2F7D05FF-3613-4382-92D0-A1A7DF3854A9}" destId="{791AB130-5BF9-431D-AD1C-A816ACAF6F1F}" srcOrd="1" destOrd="0" presId="urn:microsoft.com/office/officeart/2005/8/layout/orgChart1"/>
    <dgm:cxn modelId="{FEAE8088-4861-402D-852F-078F1E8562C0}" type="presParOf" srcId="{791AB130-5BF9-431D-AD1C-A816ACAF6F1F}" destId="{BE90E0E4-4605-4139-9D99-FB3775B62E2C}" srcOrd="0" destOrd="0" presId="urn:microsoft.com/office/officeart/2005/8/layout/orgChart1"/>
    <dgm:cxn modelId="{3CFFA955-604F-48DA-8FCD-F3DDB7360044}" type="presParOf" srcId="{791AB130-5BF9-431D-AD1C-A816ACAF6F1F}" destId="{7B136E2C-7A10-42E5-A5FD-EC8AF9F4BD0F}" srcOrd="1" destOrd="0" presId="urn:microsoft.com/office/officeart/2005/8/layout/orgChart1"/>
    <dgm:cxn modelId="{5981451B-2406-4C56-B884-6E0D195EF24D}" type="presParOf" srcId="{7B136E2C-7A10-42E5-A5FD-EC8AF9F4BD0F}" destId="{26359C48-59C2-42C7-9193-706EB47F484E}" srcOrd="0" destOrd="0" presId="urn:microsoft.com/office/officeart/2005/8/layout/orgChart1"/>
    <dgm:cxn modelId="{CA6BE509-9902-4857-B2F9-30ACB564DA19}" type="presParOf" srcId="{26359C48-59C2-42C7-9193-706EB47F484E}" destId="{BDCB0261-8667-4036-8974-BDAAE132AE12}" srcOrd="0" destOrd="0" presId="urn:microsoft.com/office/officeart/2005/8/layout/orgChart1"/>
    <dgm:cxn modelId="{BEF8E7A8-EB4A-4AA3-AAE4-54142231A762}" type="presParOf" srcId="{26359C48-59C2-42C7-9193-706EB47F484E}" destId="{AE4184D3-BB1E-4499-8DD9-CF398F459219}" srcOrd="1" destOrd="0" presId="urn:microsoft.com/office/officeart/2005/8/layout/orgChart1"/>
    <dgm:cxn modelId="{F6E24251-4306-4C57-B549-F5EF5F4318E0}" type="presParOf" srcId="{7B136E2C-7A10-42E5-A5FD-EC8AF9F4BD0F}" destId="{6E22DE43-4ED6-4A6A-B084-CFA6BA04036E}" srcOrd="1" destOrd="0" presId="urn:microsoft.com/office/officeart/2005/8/layout/orgChart1"/>
    <dgm:cxn modelId="{CE9315A3-3413-485E-AA64-23A8A7738AC7}" type="presParOf" srcId="{7B136E2C-7A10-42E5-A5FD-EC8AF9F4BD0F}" destId="{88546252-67DD-48A5-B9EC-ABB951B28542}" srcOrd="2" destOrd="0" presId="urn:microsoft.com/office/officeart/2005/8/layout/orgChart1"/>
    <dgm:cxn modelId="{0A51BC86-B639-41AC-9098-817AEB58A4D7}" type="presParOf" srcId="{2F7D05FF-3613-4382-92D0-A1A7DF3854A9}" destId="{2737D6B4-9BD7-4730-8796-707E76D6C386}" srcOrd="2" destOrd="0" presId="urn:microsoft.com/office/officeart/2005/8/layout/orgChart1"/>
    <dgm:cxn modelId="{92417119-4649-4E04-870B-CDFA16991CE2}" type="presParOf" srcId="{C4FEAE78-9336-461E-8C67-6588A0128626}" destId="{EB848AEF-E6AE-411C-8D89-ED85E9AAD70E}" srcOrd="2" destOrd="0" presId="urn:microsoft.com/office/officeart/2005/8/layout/orgChart1"/>
    <dgm:cxn modelId="{F44301B5-E6DE-4442-A2A8-677287165F37}" type="presParOf" srcId="{84EE6DAD-B52F-405F-995C-25F64A76AD5F}" destId="{CD9B3013-F976-4118-A223-67E57F8406A4}" srcOrd="4" destOrd="0" presId="urn:microsoft.com/office/officeart/2005/8/layout/orgChart1"/>
    <dgm:cxn modelId="{9F5B761A-523E-449C-A187-53F8FDC92FA8}" type="presParOf" srcId="{84EE6DAD-B52F-405F-995C-25F64A76AD5F}" destId="{FB485B61-00AF-47BD-8105-EAC1DC603161}" srcOrd="5" destOrd="0" presId="urn:microsoft.com/office/officeart/2005/8/layout/orgChart1"/>
    <dgm:cxn modelId="{F51BFED1-D750-402F-9665-DBFEF6A6902D}" type="presParOf" srcId="{FB485B61-00AF-47BD-8105-EAC1DC603161}" destId="{A29D9753-AFBE-46C5-8F3E-1C98DC9E6155}" srcOrd="0" destOrd="0" presId="urn:microsoft.com/office/officeart/2005/8/layout/orgChart1"/>
    <dgm:cxn modelId="{35D264FF-BE9C-4154-91CC-2AE89853ACF6}" type="presParOf" srcId="{A29D9753-AFBE-46C5-8F3E-1C98DC9E6155}" destId="{96201F20-B731-422C-923C-703811AEA524}" srcOrd="0" destOrd="0" presId="urn:microsoft.com/office/officeart/2005/8/layout/orgChart1"/>
    <dgm:cxn modelId="{A4AFC45F-3759-42E2-BB10-8701BD510FD6}" type="presParOf" srcId="{A29D9753-AFBE-46C5-8F3E-1C98DC9E6155}" destId="{4F703AB9-4C97-4FF8-9F01-12FDF4CAFA61}" srcOrd="1" destOrd="0" presId="urn:microsoft.com/office/officeart/2005/8/layout/orgChart1"/>
    <dgm:cxn modelId="{558BF467-2E27-47DD-8269-938DF1134C9C}" type="presParOf" srcId="{FB485B61-00AF-47BD-8105-EAC1DC603161}" destId="{BD771293-2D66-4555-A4D4-B5CEB2C78F52}" srcOrd="1" destOrd="0" presId="urn:microsoft.com/office/officeart/2005/8/layout/orgChart1"/>
    <dgm:cxn modelId="{5AE2CDBB-E6B9-4151-832E-2B18B7C921F2}" type="presParOf" srcId="{FB485B61-00AF-47BD-8105-EAC1DC603161}" destId="{42B9B11C-5E00-4952-8132-1F930B9AF777}" srcOrd="2" destOrd="0" presId="urn:microsoft.com/office/officeart/2005/8/layout/orgChart1"/>
    <dgm:cxn modelId="{27475A66-1396-4F02-B4C4-8090FAA2EEB8}" type="presParOf" srcId="{D6FE8BA0-635C-4EF0-83FD-594EDF4FA4FF}" destId="{939E77DA-B0A6-4F78-A2B1-810C90E73926}" srcOrd="2" destOrd="0" presId="urn:microsoft.com/office/officeart/2005/8/layout/orgChart1"/>
    <dgm:cxn modelId="{4203B820-79DC-4462-A1D2-3F7A552AB7B6}" type="presParOf" srcId="{939E77DA-B0A6-4F78-A2B1-810C90E73926}" destId="{234CFBA0-AE15-4B0E-8D31-5E61755D613E}" srcOrd="0" destOrd="0" presId="urn:microsoft.com/office/officeart/2005/8/layout/orgChart1"/>
    <dgm:cxn modelId="{799E2581-DCC9-4A01-893A-8D3EFC0DCE2D}" type="presParOf" srcId="{939E77DA-B0A6-4F78-A2B1-810C90E73926}" destId="{30941B38-7699-4E52-B560-542BC2DCC11C}" srcOrd="1" destOrd="0" presId="urn:microsoft.com/office/officeart/2005/8/layout/orgChart1"/>
    <dgm:cxn modelId="{DBA22261-8787-409E-A1E7-267ECD6B0875}" type="presParOf" srcId="{30941B38-7699-4E52-B560-542BC2DCC11C}" destId="{B7242C42-2D83-4053-B3CF-359D4C067967}" srcOrd="0" destOrd="0" presId="urn:microsoft.com/office/officeart/2005/8/layout/orgChart1"/>
    <dgm:cxn modelId="{C8BFF155-627F-4BD4-80B6-3B4B25A4A4CA}" type="presParOf" srcId="{B7242C42-2D83-4053-B3CF-359D4C067967}" destId="{4D558906-1B96-4E8D-867D-70614183F0D0}" srcOrd="0" destOrd="0" presId="urn:microsoft.com/office/officeart/2005/8/layout/orgChart1"/>
    <dgm:cxn modelId="{04CA44A3-BB02-4E19-A6BB-CB27880D716A}" type="presParOf" srcId="{B7242C42-2D83-4053-B3CF-359D4C067967}" destId="{DF2A8BC3-17E0-4483-9FE5-288362BFCC88}" srcOrd="1" destOrd="0" presId="urn:microsoft.com/office/officeart/2005/8/layout/orgChart1"/>
    <dgm:cxn modelId="{E91C5F86-7A33-47C5-A1E3-6DC7AF072320}" type="presParOf" srcId="{30941B38-7699-4E52-B560-542BC2DCC11C}" destId="{C8BD6EC1-F98B-4E22-9A33-425BB7B2C900}" srcOrd="1" destOrd="0" presId="urn:microsoft.com/office/officeart/2005/8/layout/orgChart1"/>
    <dgm:cxn modelId="{296BF03C-0280-4A33-8F7E-CE934A878708}" type="presParOf" srcId="{30941B38-7699-4E52-B560-542BC2DCC11C}" destId="{AD8F956C-BC8F-4429-85DA-7A017A4081A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CFBA0-AE15-4B0E-8D31-5E61755D613E}">
      <dsp:nvSpPr>
        <dsp:cNvPr id="0" name=""/>
        <dsp:cNvSpPr/>
      </dsp:nvSpPr>
      <dsp:spPr>
        <a:xfrm>
          <a:off x="3103318" y="1797515"/>
          <a:ext cx="105707" cy="463099"/>
        </a:xfrm>
        <a:custGeom>
          <a:avLst/>
          <a:gdLst/>
          <a:ahLst/>
          <a:cxnLst/>
          <a:rect l="0" t="0" r="0" b="0"/>
          <a:pathLst>
            <a:path>
              <a:moveTo>
                <a:pt x="105707" y="0"/>
              </a:moveTo>
              <a:lnTo>
                <a:pt x="105707" y="463099"/>
              </a:lnTo>
              <a:lnTo>
                <a:pt x="0" y="463099"/>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9B3013-F976-4118-A223-67E57F8406A4}">
      <dsp:nvSpPr>
        <dsp:cNvPr id="0" name=""/>
        <dsp:cNvSpPr/>
      </dsp:nvSpPr>
      <dsp:spPr>
        <a:xfrm>
          <a:off x="3209026" y="1797515"/>
          <a:ext cx="2467219" cy="926198"/>
        </a:xfrm>
        <a:custGeom>
          <a:avLst/>
          <a:gdLst/>
          <a:ahLst/>
          <a:cxnLst/>
          <a:rect l="0" t="0" r="0" b="0"/>
          <a:pathLst>
            <a:path>
              <a:moveTo>
                <a:pt x="0" y="0"/>
              </a:moveTo>
              <a:lnTo>
                <a:pt x="0" y="820491"/>
              </a:lnTo>
              <a:lnTo>
                <a:pt x="2467219" y="820491"/>
              </a:lnTo>
              <a:lnTo>
                <a:pt x="2467219" y="926198"/>
              </a:lnTo>
            </a:path>
          </a:pathLst>
        </a:custGeom>
        <a:noFill/>
        <a:ln w="9525"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BE90E0E4-4605-4139-9D99-FB3775B62E2C}">
      <dsp:nvSpPr>
        <dsp:cNvPr id="0" name=""/>
        <dsp:cNvSpPr/>
      </dsp:nvSpPr>
      <dsp:spPr>
        <a:xfrm>
          <a:off x="4027731" y="4740975"/>
          <a:ext cx="232538" cy="423841"/>
        </a:xfrm>
        <a:custGeom>
          <a:avLst/>
          <a:gdLst/>
          <a:ahLst/>
          <a:cxnLst/>
          <a:rect l="0" t="0" r="0" b="0"/>
          <a:pathLst>
            <a:path>
              <a:moveTo>
                <a:pt x="0" y="0"/>
              </a:moveTo>
              <a:lnTo>
                <a:pt x="0" y="423841"/>
              </a:lnTo>
              <a:lnTo>
                <a:pt x="232538" y="423841"/>
              </a:lnTo>
            </a:path>
          </a:pathLst>
        </a:custGeom>
        <a:noFill/>
        <a:ln w="9525"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6105F648-610B-4F53-806D-6F0F5898B53E}">
      <dsp:nvSpPr>
        <dsp:cNvPr id="0" name=""/>
        <dsp:cNvSpPr/>
      </dsp:nvSpPr>
      <dsp:spPr>
        <a:xfrm>
          <a:off x="3335544" y="3963280"/>
          <a:ext cx="1262113" cy="93843"/>
        </a:xfrm>
        <a:custGeom>
          <a:avLst/>
          <a:gdLst/>
          <a:ahLst/>
          <a:cxnLst/>
          <a:rect l="0" t="0" r="0" b="0"/>
          <a:pathLst>
            <a:path>
              <a:moveTo>
                <a:pt x="0" y="0"/>
              </a:moveTo>
              <a:lnTo>
                <a:pt x="1262113" y="0"/>
              </a:lnTo>
              <a:lnTo>
                <a:pt x="1262113" y="93843"/>
              </a:lnTo>
            </a:path>
          </a:pathLst>
        </a:custGeom>
        <a:noFill/>
        <a:ln w="9525"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E6683FD6-9E20-4A0D-B8AF-E54FF1BEA520}">
      <dsp:nvSpPr>
        <dsp:cNvPr id="0" name=""/>
        <dsp:cNvSpPr/>
      </dsp:nvSpPr>
      <dsp:spPr>
        <a:xfrm>
          <a:off x="1592461" y="4720921"/>
          <a:ext cx="183743" cy="430274"/>
        </a:xfrm>
        <a:custGeom>
          <a:avLst/>
          <a:gdLst/>
          <a:ahLst/>
          <a:cxnLst/>
          <a:rect l="0" t="0" r="0" b="0"/>
          <a:pathLst>
            <a:path>
              <a:moveTo>
                <a:pt x="0" y="0"/>
              </a:moveTo>
              <a:lnTo>
                <a:pt x="0" y="430274"/>
              </a:lnTo>
              <a:lnTo>
                <a:pt x="183743" y="430274"/>
              </a:lnTo>
            </a:path>
          </a:pathLst>
        </a:custGeom>
        <a:noFill/>
        <a:ln w="9525"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48167C86-2AEF-49D5-9501-B5532903A745}">
      <dsp:nvSpPr>
        <dsp:cNvPr id="0" name=""/>
        <dsp:cNvSpPr/>
      </dsp:nvSpPr>
      <dsp:spPr>
        <a:xfrm>
          <a:off x="2106336" y="3917560"/>
          <a:ext cx="1229208" cy="91440"/>
        </a:xfrm>
        <a:custGeom>
          <a:avLst/>
          <a:gdLst/>
          <a:ahLst/>
          <a:cxnLst/>
          <a:rect l="0" t="0" r="0" b="0"/>
          <a:pathLst>
            <a:path>
              <a:moveTo>
                <a:pt x="1229208" y="45720"/>
              </a:moveTo>
              <a:lnTo>
                <a:pt x="0" y="45720"/>
              </a:lnTo>
              <a:lnTo>
                <a:pt x="0" y="118522"/>
              </a:lnTo>
            </a:path>
          </a:pathLst>
        </a:custGeom>
        <a:noFill/>
        <a:ln w="9525"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2D44F9E6-A9AB-44C1-8A41-02B7E2BC40FD}">
      <dsp:nvSpPr>
        <dsp:cNvPr id="0" name=""/>
        <dsp:cNvSpPr/>
      </dsp:nvSpPr>
      <dsp:spPr>
        <a:xfrm>
          <a:off x="3209026" y="1797515"/>
          <a:ext cx="126518" cy="1287647"/>
        </a:xfrm>
        <a:custGeom>
          <a:avLst/>
          <a:gdLst/>
          <a:ahLst/>
          <a:cxnLst/>
          <a:rect l="0" t="0" r="0" b="0"/>
          <a:pathLst>
            <a:path>
              <a:moveTo>
                <a:pt x="0" y="0"/>
              </a:moveTo>
              <a:lnTo>
                <a:pt x="0" y="1181940"/>
              </a:lnTo>
              <a:lnTo>
                <a:pt x="126518" y="1181940"/>
              </a:lnTo>
              <a:lnTo>
                <a:pt x="126518" y="1287647"/>
              </a:lnTo>
            </a:path>
          </a:pathLst>
        </a:custGeom>
        <a:noFill/>
        <a:ln w="9525"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264175F2-D048-4967-BF9A-0A9EF4BECDCB}">
      <dsp:nvSpPr>
        <dsp:cNvPr id="0" name=""/>
        <dsp:cNvSpPr/>
      </dsp:nvSpPr>
      <dsp:spPr>
        <a:xfrm>
          <a:off x="160620" y="3425516"/>
          <a:ext cx="178694" cy="204040"/>
        </a:xfrm>
        <a:custGeom>
          <a:avLst/>
          <a:gdLst/>
          <a:ahLst/>
          <a:cxnLst/>
          <a:rect l="0" t="0" r="0" b="0"/>
          <a:pathLst>
            <a:path>
              <a:moveTo>
                <a:pt x="0" y="0"/>
              </a:moveTo>
              <a:lnTo>
                <a:pt x="0" y="204040"/>
              </a:lnTo>
              <a:lnTo>
                <a:pt x="178694" y="204040"/>
              </a:lnTo>
            </a:path>
          </a:pathLst>
        </a:custGeom>
        <a:noFill/>
        <a:ln w="9525"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A52693FF-4947-48B1-B929-95853B8F5B41}">
      <dsp:nvSpPr>
        <dsp:cNvPr id="0" name=""/>
        <dsp:cNvSpPr/>
      </dsp:nvSpPr>
      <dsp:spPr>
        <a:xfrm>
          <a:off x="797277" y="1797515"/>
          <a:ext cx="2411748" cy="926198"/>
        </a:xfrm>
        <a:custGeom>
          <a:avLst/>
          <a:gdLst/>
          <a:ahLst/>
          <a:cxnLst/>
          <a:rect l="0" t="0" r="0" b="0"/>
          <a:pathLst>
            <a:path>
              <a:moveTo>
                <a:pt x="2411748" y="0"/>
              </a:moveTo>
              <a:lnTo>
                <a:pt x="2411748" y="820491"/>
              </a:lnTo>
              <a:lnTo>
                <a:pt x="0" y="820491"/>
              </a:lnTo>
              <a:lnTo>
                <a:pt x="0" y="926198"/>
              </a:lnTo>
            </a:path>
          </a:pathLst>
        </a:custGeom>
        <a:noFill/>
        <a:ln w="9525" cap="rnd"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8B3AE126-6C33-494B-860E-58182B696967}">
      <dsp:nvSpPr>
        <dsp:cNvPr id="0" name=""/>
        <dsp:cNvSpPr/>
      </dsp:nvSpPr>
      <dsp:spPr>
        <a:xfrm>
          <a:off x="1941960" y="820748"/>
          <a:ext cx="2534130" cy="976767"/>
        </a:xfrm>
        <a:prstGeom prst="rect">
          <a:avLst/>
        </a:prstGeom>
        <a:solidFill>
          <a:srgbClr val="00B0F0"/>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Director, Laboratory Animal Resources and University Lab Animal Veterinarian (ULAV)                                               DVM, DACLAM</a:t>
          </a:r>
        </a:p>
      </dsp:txBody>
      <dsp:txXfrm>
        <a:off x="1941960" y="820748"/>
        <a:ext cx="2534130" cy="976767"/>
      </dsp:txXfrm>
    </dsp:sp>
    <dsp:sp modelId="{44CBF70E-7B07-4418-B87F-BBB1C6D1E4F9}">
      <dsp:nvSpPr>
        <dsp:cNvPr id="0" name=""/>
        <dsp:cNvSpPr/>
      </dsp:nvSpPr>
      <dsp:spPr>
        <a:xfrm>
          <a:off x="1456" y="2723714"/>
          <a:ext cx="1591642" cy="701802"/>
        </a:xfrm>
        <a:prstGeom prst="rect">
          <a:avLst/>
        </a:prstGeom>
        <a:solidFill>
          <a:srgbClr val="00B0F0"/>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Clinical Veterinarian  (P/T) DVM</a:t>
          </a:r>
        </a:p>
      </dsp:txBody>
      <dsp:txXfrm>
        <a:off x="1456" y="2723714"/>
        <a:ext cx="1591642" cy="701802"/>
      </dsp:txXfrm>
    </dsp:sp>
    <dsp:sp modelId="{4E39CA42-822B-4BB3-B1CC-178708AC7A52}">
      <dsp:nvSpPr>
        <dsp:cNvPr id="0" name=""/>
        <dsp:cNvSpPr/>
      </dsp:nvSpPr>
      <dsp:spPr>
        <a:xfrm>
          <a:off x="339315" y="3501761"/>
          <a:ext cx="1424906" cy="255590"/>
        </a:xfrm>
        <a:prstGeom prst="rect">
          <a:avLst/>
        </a:prstGeom>
        <a:solidFill>
          <a:srgbClr val="00B0F0"/>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Veterinary Technician</a:t>
          </a:r>
        </a:p>
      </dsp:txBody>
      <dsp:txXfrm>
        <a:off x="339315" y="3501761"/>
        <a:ext cx="1424906" cy="255590"/>
      </dsp:txXfrm>
    </dsp:sp>
    <dsp:sp modelId="{1ABB3E2A-AFBC-4D81-84DB-F5C6335E12E0}">
      <dsp:nvSpPr>
        <dsp:cNvPr id="0" name=""/>
        <dsp:cNvSpPr/>
      </dsp:nvSpPr>
      <dsp:spPr>
        <a:xfrm>
          <a:off x="2194689" y="3085163"/>
          <a:ext cx="2281711" cy="878117"/>
        </a:xfrm>
        <a:prstGeom prst="rect">
          <a:avLst/>
        </a:prstGeom>
        <a:solidFill>
          <a:srgbClr val="00B0F0"/>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Animal Facility Manager       </a:t>
          </a:r>
        </a:p>
        <a:p>
          <a:pPr lvl="0" algn="ctr" defTabSz="400050">
            <a:lnSpc>
              <a:spcPct val="90000"/>
            </a:lnSpc>
            <a:spcBef>
              <a:spcPct val="0"/>
            </a:spcBef>
            <a:spcAft>
              <a:spcPct val="35000"/>
            </a:spcAft>
          </a:pPr>
          <a:r>
            <a:rPr lang="en-US" sz="900" kern="1200" dirty="0"/>
            <a:t>RLATG, CMAR, ILAM</a:t>
          </a:r>
        </a:p>
      </dsp:txBody>
      <dsp:txXfrm>
        <a:off x="2194689" y="3085163"/>
        <a:ext cx="2281711" cy="878117"/>
      </dsp:txXfrm>
    </dsp:sp>
    <dsp:sp modelId="{3A92BB1E-45D7-4E1D-98D6-ECB98B534573}">
      <dsp:nvSpPr>
        <dsp:cNvPr id="0" name=""/>
        <dsp:cNvSpPr/>
      </dsp:nvSpPr>
      <dsp:spPr>
        <a:xfrm>
          <a:off x="1463992" y="4036082"/>
          <a:ext cx="1284688" cy="684838"/>
        </a:xfrm>
        <a:prstGeom prst="rect">
          <a:avLst/>
        </a:prstGeom>
        <a:solidFill>
          <a:srgbClr val="00B0F0"/>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Team Leader                            ALAT</a:t>
          </a:r>
        </a:p>
      </dsp:txBody>
      <dsp:txXfrm>
        <a:off x="1463992" y="4036082"/>
        <a:ext cx="1284688" cy="684838"/>
      </dsp:txXfrm>
    </dsp:sp>
    <dsp:sp modelId="{5BF79733-FD26-4FBA-8941-59BA40C7267F}">
      <dsp:nvSpPr>
        <dsp:cNvPr id="0" name=""/>
        <dsp:cNvSpPr/>
      </dsp:nvSpPr>
      <dsp:spPr>
        <a:xfrm>
          <a:off x="1776204" y="4899511"/>
          <a:ext cx="1494673" cy="503368"/>
        </a:xfrm>
        <a:prstGeom prst="rect">
          <a:avLst/>
        </a:prstGeom>
        <a:solidFill>
          <a:srgbClr val="00B0F0"/>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4- Animal Care Technicians            </a:t>
          </a:r>
        </a:p>
        <a:p>
          <a:pPr lvl="0" algn="ctr" defTabSz="400050">
            <a:lnSpc>
              <a:spcPct val="90000"/>
            </a:lnSpc>
            <a:spcBef>
              <a:spcPct val="0"/>
            </a:spcBef>
            <a:spcAft>
              <a:spcPct val="35000"/>
            </a:spcAft>
          </a:pPr>
          <a:r>
            <a:rPr lang="en-US" sz="900" kern="1200" dirty="0"/>
            <a:t>5- Student Workers</a:t>
          </a:r>
        </a:p>
      </dsp:txBody>
      <dsp:txXfrm>
        <a:off x="1776204" y="4899511"/>
        <a:ext cx="1494673" cy="503368"/>
      </dsp:txXfrm>
    </dsp:sp>
    <dsp:sp modelId="{02F9CD10-6007-4E9B-B7B9-B3396822EB83}">
      <dsp:nvSpPr>
        <dsp:cNvPr id="0" name=""/>
        <dsp:cNvSpPr/>
      </dsp:nvSpPr>
      <dsp:spPr>
        <a:xfrm>
          <a:off x="3885249" y="4057123"/>
          <a:ext cx="1424816" cy="683851"/>
        </a:xfrm>
        <a:prstGeom prst="rect">
          <a:avLst/>
        </a:prstGeom>
        <a:solidFill>
          <a:srgbClr val="00B0F0"/>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Team Leader                                LAT</a:t>
          </a:r>
        </a:p>
      </dsp:txBody>
      <dsp:txXfrm>
        <a:off x="3885249" y="4057123"/>
        <a:ext cx="1424816" cy="683851"/>
      </dsp:txXfrm>
    </dsp:sp>
    <dsp:sp modelId="{BDCB0261-8667-4036-8974-BDAAE132AE12}">
      <dsp:nvSpPr>
        <dsp:cNvPr id="0" name=""/>
        <dsp:cNvSpPr/>
      </dsp:nvSpPr>
      <dsp:spPr>
        <a:xfrm>
          <a:off x="4260269" y="4913132"/>
          <a:ext cx="1648523" cy="503368"/>
        </a:xfrm>
        <a:prstGeom prst="rect">
          <a:avLst/>
        </a:prstGeom>
        <a:solidFill>
          <a:srgbClr val="00B0F0"/>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5 - Animal Care Technicians          </a:t>
          </a:r>
        </a:p>
        <a:p>
          <a:pPr lvl="0" algn="ctr" defTabSz="400050">
            <a:lnSpc>
              <a:spcPct val="90000"/>
            </a:lnSpc>
            <a:spcBef>
              <a:spcPct val="0"/>
            </a:spcBef>
            <a:spcAft>
              <a:spcPct val="35000"/>
            </a:spcAft>
          </a:pPr>
          <a:r>
            <a:rPr lang="en-US" sz="900" kern="1200" dirty="0"/>
            <a:t>6- Student Workers</a:t>
          </a:r>
        </a:p>
      </dsp:txBody>
      <dsp:txXfrm>
        <a:off x="4260269" y="4913132"/>
        <a:ext cx="1648523" cy="503368"/>
      </dsp:txXfrm>
    </dsp:sp>
    <dsp:sp modelId="{96201F20-B731-422C-923C-703811AEA524}">
      <dsp:nvSpPr>
        <dsp:cNvPr id="0" name=""/>
        <dsp:cNvSpPr/>
      </dsp:nvSpPr>
      <dsp:spPr>
        <a:xfrm>
          <a:off x="4935895" y="2723714"/>
          <a:ext cx="1480700" cy="701454"/>
        </a:xfrm>
        <a:prstGeom prst="rect">
          <a:avLst/>
        </a:prstGeom>
        <a:solidFill>
          <a:srgbClr val="00B0F0"/>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Clinical Veterinarian (P/T) DVM</a:t>
          </a:r>
        </a:p>
      </dsp:txBody>
      <dsp:txXfrm>
        <a:off x="4935895" y="2723714"/>
        <a:ext cx="1480700" cy="701454"/>
      </dsp:txXfrm>
    </dsp:sp>
    <dsp:sp modelId="{4D558906-1B96-4E8D-867D-70614183F0D0}">
      <dsp:nvSpPr>
        <dsp:cNvPr id="0" name=""/>
        <dsp:cNvSpPr/>
      </dsp:nvSpPr>
      <dsp:spPr>
        <a:xfrm>
          <a:off x="1785307" y="2008930"/>
          <a:ext cx="1318011" cy="503368"/>
        </a:xfrm>
        <a:prstGeom prst="rect">
          <a:avLst/>
        </a:prstGeom>
        <a:solidFill>
          <a:srgbClr val="00B0F0"/>
        </a:soli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Business  Coordinator</a:t>
          </a:r>
        </a:p>
      </dsp:txBody>
      <dsp:txXfrm>
        <a:off x="1785307" y="2008930"/>
        <a:ext cx="1318011" cy="5033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C2FE5-0104-47F2-BF38-711B005DAFF2}" type="datetimeFigureOut">
              <a:rPr lang="en-US" smtClean="0"/>
              <a:t>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584A1-57D4-44B8-A625-23F0E569A68E}" type="slidenum">
              <a:rPr lang="en-US" smtClean="0"/>
              <a:t>‹#›</a:t>
            </a:fld>
            <a:endParaRPr lang="en-US" dirty="0"/>
          </a:p>
        </p:txBody>
      </p:sp>
    </p:spTree>
    <p:extLst>
      <p:ext uri="{BB962C8B-B14F-4D97-AF65-F5344CB8AC3E}">
        <p14:creationId xmlns:p14="http://schemas.microsoft.com/office/powerpoint/2010/main" val="3558458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examples listed above are possible indicators of failure to cope.  Note that 20% is arbitrary.  Fish are listed and consideration for signs of pain and distress should be given. </a:t>
            </a:r>
            <a:endParaRPr lang="en-US" dirty="0"/>
          </a:p>
        </p:txBody>
      </p:sp>
      <p:sp>
        <p:nvSpPr>
          <p:cNvPr id="4" name="Slide Number Placeholder 3"/>
          <p:cNvSpPr>
            <a:spLocks noGrp="1"/>
          </p:cNvSpPr>
          <p:nvPr>
            <p:ph type="sldNum" sz="quarter" idx="10"/>
          </p:nvPr>
        </p:nvSpPr>
        <p:spPr/>
        <p:txBody>
          <a:bodyPr/>
          <a:lstStyle/>
          <a:p>
            <a:fld id="{A25FD7C6-DEFA-40DA-AEA9-B2FAE55D777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65171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statements</a:t>
            </a:r>
            <a:r>
              <a:rPr lang="en-US" baseline="0" dirty="0"/>
              <a:t> listed in this slide are taken from the American Association for Laboratory Animal Science (AALAS) position paper on “Alleviating Pain and Distress in Laboratory Animals.”  In order to determine your role, you must first determine where you fit in the animal research protocol process.  If you are the PI, it is your job to understand and adequately describe the pain and distress the animal is expected to experience.  The institutional lab animal vet or one of the vet staff members should be able to assist with this process because they have been trained to know how this can be identified in each species.  It’s the IACUC’s job to ensure that the information listed in your protocol will ensure the humane and ethical treatment of the animal including making sure the individuals listed on your protocol are adequately trained and can specifically recognize pain and distress in the lab animal and know how to alleviate it.  Finally, the research staff as well as individuals listed on your protocol who are specifically identified to care for your animals need to closely monitor them to ensure that protocol specific treatments are provided or assess if humane end-points are reached. </a:t>
            </a:r>
            <a:endParaRPr lang="en-US" dirty="0"/>
          </a:p>
        </p:txBody>
      </p:sp>
      <p:sp>
        <p:nvSpPr>
          <p:cNvPr id="4" name="Slide Number Placeholder 3"/>
          <p:cNvSpPr>
            <a:spLocks noGrp="1"/>
          </p:cNvSpPr>
          <p:nvPr>
            <p:ph type="sldNum" sz="quarter" idx="10"/>
          </p:nvPr>
        </p:nvSpPr>
        <p:spPr/>
        <p:txBody>
          <a:bodyPr/>
          <a:lstStyle/>
          <a:p>
            <a:fld id="{CEEA2584-02BA-478A-B46F-41FF6C9B8D58}" type="slidenum">
              <a:rPr lang="en-US" smtClean="0"/>
              <a:t>40</a:t>
            </a:fld>
            <a:endParaRPr lang="en-US" dirty="0"/>
          </a:p>
        </p:txBody>
      </p:sp>
    </p:spTree>
    <p:extLst>
      <p:ext uri="{BB962C8B-B14F-4D97-AF65-F5344CB8AC3E}">
        <p14:creationId xmlns:p14="http://schemas.microsoft.com/office/powerpoint/2010/main" val="273825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Scenario:  </a:t>
            </a:r>
            <a:r>
              <a:rPr lang="en-US" b="1" baseline="0" dirty="0"/>
              <a:t>  </a:t>
            </a:r>
            <a:r>
              <a:rPr lang="en-US" baseline="0" dirty="0"/>
              <a:t>Imagine you’re a Technician, Mr. Hannibal, at A-Team University.  It’s after regular hours and you walk into your animal room which houses male mice.  You look into one of the cages and one of the five mice has red and yellow spots all over its body.  You pick up the mouse and upon further examination, notice that the mouse is very warm and feels much lighter than the other mice for his age and size.  You immediately know something is not right.  In our ICARE training we gave the condition the name ICARE Pox, using a mouse puppet with red and yellow stickers.</a:t>
            </a:r>
          </a:p>
          <a:p>
            <a:endParaRPr lang="en-US" baseline="0" dirty="0"/>
          </a:p>
          <a:p>
            <a:r>
              <a:rPr lang="en-US" b="1" baseline="0" dirty="0"/>
              <a:t>Action:  </a:t>
            </a:r>
            <a:r>
              <a:rPr lang="en-US" baseline="0" dirty="0"/>
              <a:t>At this point, please take about a minute or so to fill out this form based on the information provided to you in the scenario above.  The identifying information (facility, room, cage card#, PI, protocol #, &amp; name of lab contact) in the first section of the form can be made up.  In the next slide you will see a completed form in order to check the accuracy of your completed form.</a:t>
            </a:r>
            <a:endParaRPr lang="en-US" dirty="0"/>
          </a:p>
        </p:txBody>
      </p:sp>
      <p:sp>
        <p:nvSpPr>
          <p:cNvPr id="4" name="Slide Number Placeholder 3"/>
          <p:cNvSpPr>
            <a:spLocks noGrp="1"/>
          </p:cNvSpPr>
          <p:nvPr>
            <p:ph type="sldNum" sz="quarter" idx="10"/>
          </p:nvPr>
        </p:nvSpPr>
        <p:spPr/>
        <p:txBody>
          <a:bodyPr/>
          <a:lstStyle/>
          <a:p>
            <a:fld id="{CEEA2584-02BA-478A-B46F-41FF6C9B8D5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77071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completed form with all the identifying information listed.  Since the stated problems were not listed individually, we checked the other box and typed in the issues the mouse was experiencing.  </a:t>
            </a:r>
            <a:r>
              <a:rPr lang="en-US" b="1" baseline="0" dirty="0"/>
              <a:t>However, there is one mistake.  Can you identify what it is?</a:t>
            </a:r>
            <a:r>
              <a:rPr lang="en-US" baseline="0" dirty="0"/>
              <a:t>  We also circled the affected areas of the mouse’s body based upon the information provided in the scenario.  Finally, we highlighted who we should contact.  It is important to note that the form should be filled out as completely and accurately as possible.  This is requested so that if the form has to be left for the Veterinarian or the Vet Technician, he/she will have all the appropriate information needed to accurately diagnose the problem and treat the animal appropriately.   You may also assess your animal care staff’s training by using the rubrics contained in the slide.</a:t>
            </a:r>
          </a:p>
          <a:p>
            <a:endParaRPr lang="en-US" baseline="0" dirty="0"/>
          </a:p>
          <a:p>
            <a:r>
              <a:rPr lang="en-US" b="1" baseline="0" dirty="0"/>
              <a:t>Mistake:  </a:t>
            </a:r>
            <a:r>
              <a:rPr lang="en-US" b="0" baseline="0" dirty="0"/>
              <a:t>Report says red spots.  Scenario says the mouse has red and yellow spots.</a:t>
            </a:r>
            <a:endParaRPr lang="en-US" b="1" dirty="0"/>
          </a:p>
        </p:txBody>
      </p:sp>
      <p:sp>
        <p:nvSpPr>
          <p:cNvPr id="4" name="Slide Number Placeholder 3"/>
          <p:cNvSpPr>
            <a:spLocks noGrp="1"/>
          </p:cNvSpPr>
          <p:nvPr>
            <p:ph type="sldNum" sz="quarter" idx="10"/>
          </p:nvPr>
        </p:nvSpPr>
        <p:spPr/>
        <p:txBody>
          <a:bodyPr/>
          <a:lstStyle/>
          <a:p>
            <a:fld id="{CEEA2584-02BA-478A-B46F-41FF6C9B8D58}"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56364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organizational chart for the A-Team University.  You can use this chart as a guide to identify whom to report an incident of pain and distress to.  </a:t>
            </a:r>
            <a:r>
              <a:rPr lang="en-US" i="1" baseline="0" dirty="0"/>
              <a:t>Names have been left out, but the degrees or certifications the person holds are included</a:t>
            </a:r>
            <a:r>
              <a:rPr lang="en-US" baseline="0" dirty="0"/>
              <a:t>.  As stated in the previous slide, we highlighted the fact that the Technician, Mr. Hannibal, would contact the veterinarian on call, specifically because it was after hours.  As you can see from this </a:t>
            </a:r>
            <a:r>
              <a:rPr lang="en-US" baseline="0" dirty="0" smtClean="0"/>
              <a:t>chart, </a:t>
            </a:r>
            <a:r>
              <a:rPr lang="en-US" baseline="0" dirty="0"/>
              <a:t>if you are a </a:t>
            </a:r>
            <a:r>
              <a:rPr lang="en-US" baseline="0" dirty="0" smtClean="0"/>
              <a:t>student, </a:t>
            </a:r>
            <a:r>
              <a:rPr lang="en-US" baseline="0" dirty="0"/>
              <a:t>for </a:t>
            </a:r>
            <a:r>
              <a:rPr lang="en-US" baseline="0" dirty="0" smtClean="0"/>
              <a:t>example, </a:t>
            </a:r>
            <a:r>
              <a:rPr lang="en-US" baseline="0" dirty="0"/>
              <a:t>working in the lab, you can report an incident to the animal care technician.  The animal care technician can report to their team leaders or they can report to the facility manager, veterinary technician or clinical veterinarians.  Of course, if the situation requires, the incident can always be reported the institutional lab animal veterinarian.</a:t>
            </a:r>
            <a:endParaRPr lang="en-US" dirty="0"/>
          </a:p>
        </p:txBody>
      </p:sp>
      <p:sp>
        <p:nvSpPr>
          <p:cNvPr id="4" name="Slide Number Placeholder 3"/>
          <p:cNvSpPr>
            <a:spLocks noGrp="1"/>
          </p:cNvSpPr>
          <p:nvPr>
            <p:ph type="sldNum" sz="quarter" idx="10"/>
          </p:nvPr>
        </p:nvSpPr>
        <p:spPr/>
        <p:txBody>
          <a:bodyPr/>
          <a:lstStyle/>
          <a:p>
            <a:fld id="{CEEA2584-02BA-478A-B46F-41FF6C9B8D5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806217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technology like Wordle to become familiar </a:t>
            </a:r>
            <a:r>
              <a:rPr lang="en-US"/>
              <a:t>with terminology.</a:t>
            </a:r>
          </a:p>
        </p:txBody>
      </p:sp>
      <p:sp>
        <p:nvSpPr>
          <p:cNvPr id="4" name="Slide Number Placeholder 3"/>
          <p:cNvSpPr>
            <a:spLocks noGrp="1"/>
          </p:cNvSpPr>
          <p:nvPr>
            <p:ph type="sldNum" sz="quarter" idx="10"/>
          </p:nvPr>
        </p:nvSpPr>
        <p:spPr/>
        <p:txBody>
          <a:bodyPr/>
          <a:lstStyle/>
          <a:p>
            <a:fld id="{00D584A1-57D4-44B8-A625-23F0E569A68E}" type="slidenum">
              <a:rPr lang="en-US" smtClean="0"/>
              <a:t>44</a:t>
            </a:fld>
            <a:endParaRPr lang="en-US" dirty="0"/>
          </a:p>
        </p:txBody>
      </p:sp>
    </p:spTree>
    <p:extLst>
      <p:ext uri="{BB962C8B-B14F-4D97-AF65-F5344CB8AC3E}">
        <p14:creationId xmlns:p14="http://schemas.microsoft.com/office/powerpoint/2010/main" val="113933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584A1-57D4-44B8-A625-23F0E569A68E}" type="slidenum">
              <a:rPr lang="en-US" smtClean="0"/>
              <a:t>46</a:t>
            </a:fld>
            <a:endParaRPr lang="en-US" dirty="0"/>
          </a:p>
        </p:txBody>
      </p:sp>
    </p:spTree>
    <p:extLst>
      <p:ext uri="{BB962C8B-B14F-4D97-AF65-F5344CB8AC3E}">
        <p14:creationId xmlns:p14="http://schemas.microsoft.com/office/powerpoint/2010/main" val="384568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a:t>
            </a:r>
            <a:r>
              <a:rPr lang="en-US" baseline="0" dirty="0"/>
              <a:t> Learning: Review each definition and then provide examples.  Then have available a number of scenarios and have the student indicate which category it belongs to.  </a:t>
            </a:r>
            <a:endParaRPr lang="en-US" dirty="0"/>
          </a:p>
        </p:txBody>
      </p:sp>
      <p:sp>
        <p:nvSpPr>
          <p:cNvPr id="4" name="Slide Number Placeholder 3"/>
          <p:cNvSpPr>
            <a:spLocks noGrp="1"/>
          </p:cNvSpPr>
          <p:nvPr>
            <p:ph type="sldNum" sz="quarter" idx="10"/>
          </p:nvPr>
        </p:nvSpPr>
        <p:spPr/>
        <p:txBody>
          <a:bodyPr/>
          <a:lstStyle/>
          <a:p>
            <a:fld id="{A25FD7C6-DEFA-40DA-AEA9-B2FAE55D777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2470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a:t>
            </a:r>
            <a:r>
              <a:rPr lang="en-US" baseline="0" dirty="0"/>
              <a:t> Guide: Recognizing the challenges that both </a:t>
            </a:r>
            <a:r>
              <a:rPr lang="en-US" baseline="0" dirty="0" smtClean="0"/>
              <a:t>animal care </a:t>
            </a:r>
            <a:r>
              <a:rPr lang="en-US" baseline="0" dirty="0"/>
              <a:t>and use staff face on a daily basis to identify species typical behavior and signs of pain and distress, a Quick Guide has been developed for staff to use while caring for or using live vertebrate animals.  Similar Quick Guides can be developed for other species in the vivaria.  This is a helpful training tool to have in each facility. </a:t>
            </a:r>
          </a:p>
        </p:txBody>
      </p:sp>
      <p:sp>
        <p:nvSpPr>
          <p:cNvPr id="4" name="Slide Number Placeholder 3"/>
          <p:cNvSpPr>
            <a:spLocks noGrp="1"/>
          </p:cNvSpPr>
          <p:nvPr>
            <p:ph type="sldNum" sz="quarter" idx="10"/>
          </p:nvPr>
        </p:nvSpPr>
        <p:spPr/>
        <p:txBody>
          <a:bodyPr/>
          <a:lstStyle/>
          <a:p>
            <a:fld id="{A25FD7C6-DEFA-40DA-AEA9-B2FAE55D777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170629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animal should be grasped by the tail, preferably the proximal </a:t>
            </a:r>
            <a:r>
              <a:rPr lang="en-US" dirty="0" smtClean="0"/>
              <a:t>third, </a:t>
            </a:r>
            <a:r>
              <a:rPr lang="en-US" dirty="0"/>
              <a:t>and lifted clear of its cage. It should then be placed on a surface such as a cage top. If gentle traction is maintained on the tail, the animal will grip the cage top and attempt to pull away</a:t>
            </a:r>
            <a:r>
              <a:rPr lang="en-US" dirty="0" smtClean="0"/>
              <a:t>.</a:t>
            </a:r>
          </a:p>
          <a:p>
            <a:endParaRPr lang="en-US" dirty="0"/>
          </a:p>
          <a:p>
            <a:r>
              <a:rPr lang="en-US" dirty="0"/>
              <a:t>The scruff can be grasped between the thumb and forefinger whilst maintaining a grip on the tail. The animal is then secure and can  be examined or injected safely </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4591DC47-4661-4893-A700-CA2D35C2491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36790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animal should be gently restrained (grasp the animal by the loose skin of the neck and back) to immobilize the head but not such that the animal vocalizes or shows other signs of distress. Maintain the animal in an upright (vertical) position and pass the gavage needle along the side of the mouth. Following the roof of the mouth, advance the needle into the esophagus and toward the stomach. If resistance is encountered you may be attempting to enter the trachea and you should alter your needle position. </a:t>
            </a:r>
            <a:endParaRPr lang="en-US" dirty="0" smtClean="0"/>
          </a:p>
          <a:p>
            <a:endParaRPr lang="en-US" dirty="0" smtClean="0"/>
          </a:p>
          <a:p>
            <a:r>
              <a:rPr lang="en-US" dirty="0" smtClean="0"/>
              <a:t>After </a:t>
            </a:r>
            <a:r>
              <a:rPr lang="en-US" dirty="0"/>
              <a:t>the needle is passed to the correct length, the compound may be injected. If the animal coughs, chokes or begins to struggle after compound administration </a:t>
            </a:r>
            <a:r>
              <a:rPr lang="en-US" dirty="0" smtClean="0"/>
              <a:t>begins, </a:t>
            </a:r>
            <a:r>
              <a:rPr lang="en-US" dirty="0"/>
              <a:t>you may be injecting material into the lungs. If this occurs stop and withdraw the needle immediately. If it appears that material has been injected into the lungs the animal should be euthanized. Struggling during administration or excessive force in advancing the needle may lead to rupture of the esophagus or stomach. If you suspect this has occurred the animal should be euthanized.</a:t>
            </a:r>
          </a:p>
        </p:txBody>
      </p:sp>
      <p:sp>
        <p:nvSpPr>
          <p:cNvPr id="4" name="Slide Number Placeholder 3"/>
          <p:cNvSpPr>
            <a:spLocks noGrp="1"/>
          </p:cNvSpPr>
          <p:nvPr>
            <p:ph type="sldNum" sz="quarter" idx="10"/>
          </p:nvPr>
        </p:nvSpPr>
        <p:spPr/>
        <p:txBody>
          <a:bodyPr/>
          <a:lstStyle/>
          <a:p>
            <a:fld id="{4591DC47-4661-4893-A700-CA2D35C2491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70051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Intraperitoneal injections can be made into the posterior quadrant of the abdomen. </a:t>
            </a:r>
            <a:endParaRPr lang="en-US" dirty="0" smtClean="0"/>
          </a:p>
          <a:p>
            <a:endParaRPr lang="en-US" dirty="0"/>
          </a:p>
          <a:p>
            <a:r>
              <a:rPr lang="en-US" dirty="0"/>
              <a:t>Subcutaneous injection can be made into the scruff of the neck. Care must be taken to direct the needle into the scruff and not into the </a:t>
            </a:r>
            <a:r>
              <a:rPr lang="en-US" dirty="0" smtClean="0"/>
              <a:t>handler’s </a:t>
            </a:r>
            <a:r>
              <a:rPr lang="en-US" dirty="0"/>
              <a:t>finger or thumb.</a:t>
            </a:r>
          </a:p>
          <a:p>
            <a:r>
              <a:rPr lang="en-US" dirty="0"/>
              <a:t>Because the muscle masses of mice are so small, care must be taken to use a small needle and a small volume for injection. Intramuscular injections can be made into the quadriceps muscle groups on the anterior of the thigh. </a:t>
            </a:r>
            <a:endParaRPr lang="en-US" dirty="0" smtClean="0"/>
          </a:p>
          <a:p>
            <a:r>
              <a:rPr lang="en-US" dirty="0"/>
              <a:t/>
            </a:r>
            <a:br>
              <a:rPr lang="en-US" dirty="0"/>
            </a:br>
            <a:r>
              <a:rPr lang="en-US" dirty="0"/>
              <a:t>Before making an injection in a tail vein, it is helpful to induce peripheral vasodilation and make the vein more prominent for cannulation. You can raise the mouse’s body temperature with an incandescent lamp, </a:t>
            </a:r>
            <a:r>
              <a:rPr lang="en-US" dirty="0" smtClean="0"/>
              <a:t>by soaking </a:t>
            </a:r>
            <a:r>
              <a:rPr lang="en-US" dirty="0"/>
              <a:t>the tail in warm water, or </a:t>
            </a:r>
            <a:r>
              <a:rPr lang="en-US" dirty="0" smtClean="0"/>
              <a:t>by administering </a:t>
            </a:r>
            <a:r>
              <a:rPr lang="en-US" dirty="0"/>
              <a:t>vasodilating agents such as xylazine or acepromazine. You can also use a light source to transilluminate the tail which will make the vein easy to see and </a:t>
            </a:r>
            <a:r>
              <a:rPr lang="en-US" dirty="0" smtClean="0"/>
              <a:t>access. A </a:t>
            </a:r>
            <a:r>
              <a:rPr lang="en-US" dirty="0"/>
              <a:t>safe water temperature is 110° Fahrenheit or 43° Celsius, which will gently warm the mouse. Although warming an anesthetized mouse is beneficial, be careful not to cause burns or overheat the animal</a:t>
            </a:r>
            <a:r>
              <a:rPr lang="en-US" dirty="0" smtClean="0"/>
              <a:t>.</a:t>
            </a:r>
          </a:p>
          <a:p>
            <a:endParaRPr lang="en-US" dirty="0"/>
          </a:p>
          <a:p>
            <a:r>
              <a:rPr lang="en-US" dirty="0"/>
              <a:t>The tail veins are located on each side of the tail, superficially just under the skin. When the needle is correctly placed in the vein, you may or may not see a flash of blood in the needle hub. You will </a:t>
            </a:r>
            <a:r>
              <a:rPr lang="en-US" dirty="0" smtClean="0"/>
              <a:t>sense </a:t>
            </a:r>
            <a:r>
              <a:rPr lang="en-US" dirty="0"/>
              <a:t>that the needle has entered the vein because there will be less resistance to the advance of the needle inside the vein’s lumen than through the subcutaneous tissues. Likewise, upon injection, the fluid will flow easily into the vein, and the vein will become clear (changing from dark to light) as the fluid temporarily replaces the blood </a:t>
            </a:r>
          </a:p>
          <a:p>
            <a:r>
              <a:rPr lang="en-US" dirty="0"/>
              <a:t/>
            </a:r>
            <a:br>
              <a:rPr lang="en-US" dirty="0"/>
            </a:br>
            <a:r>
              <a:rPr lang="en-US" dirty="0"/>
              <a:t/>
            </a:r>
            <a:br>
              <a:rPr lang="en-US" dirty="0"/>
            </a:br>
            <a:endParaRPr lang="en-US" dirty="0"/>
          </a:p>
          <a:p>
            <a:r>
              <a:rPr lang="en-US" dirty="0"/>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4591DC47-4661-4893-A700-CA2D35C2491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119916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a:t>
            </a:r>
            <a:r>
              <a:rPr lang="en-US" baseline="0" dirty="0"/>
              <a:t> handout to class. Discuss each category and signs seen in the animals. </a:t>
            </a:r>
            <a:endParaRPr lang="en-US" dirty="0"/>
          </a:p>
        </p:txBody>
      </p:sp>
      <p:sp>
        <p:nvSpPr>
          <p:cNvPr id="4" name="Slide Number Placeholder 3"/>
          <p:cNvSpPr>
            <a:spLocks noGrp="1"/>
          </p:cNvSpPr>
          <p:nvPr>
            <p:ph type="sldNum" sz="quarter" idx="10"/>
          </p:nvPr>
        </p:nvSpPr>
        <p:spPr/>
        <p:txBody>
          <a:bodyPr/>
          <a:lstStyle/>
          <a:p>
            <a:fld id="{4591DC47-4661-4893-A700-CA2D35C2491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89925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have 4 different color note pads to hold up.  Each color represents a score on the physical appearance of the monitoring chart.  The pictures of the mouse are shown and the students should be able to accurately identify the correct category.  </a:t>
            </a:r>
            <a:endParaRPr lang="en-US" dirty="0"/>
          </a:p>
        </p:txBody>
      </p:sp>
      <p:sp>
        <p:nvSpPr>
          <p:cNvPr id="4" name="Slide Number Placeholder 3"/>
          <p:cNvSpPr>
            <a:spLocks noGrp="1"/>
          </p:cNvSpPr>
          <p:nvPr>
            <p:ph type="sldNum" sz="quarter" idx="10"/>
          </p:nvPr>
        </p:nvSpPr>
        <p:spPr/>
        <p:txBody>
          <a:bodyPr/>
          <a:lstStyle/>
          <a:p>
            <a:fld id="{4591DC47-4661-4893-A700-CA2D35C2491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468951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exercise is to get the </a:t>
            </a:r>
            <a:r>
              <a:rPr lang="en-US" baseline="0" dirty="0" smtClean="0"/>
              <a:t>students </a:t>
            </a:r>
            <a:r>
              <a:rPr lang="en-US" baseline="0" dirty="0"/>
              <a:t>to understand what items to use in the assessment of pain and distress.   Show each </a:t>
            </a:r>
            <a:r>
              <a:rPr lang="en-US" baseline="0" dirty="0" smtClean="0"/>
              <a:t>of the items </a:t>
            </a:r>
            <a:r>
              <a:rPr lang="en-US" baseline="0" dirty="0"/>
              <a:t>and have the students mark yes or no for their use.  Explain how each item could be used and why other should not be used. </a:t>
            </a:r>
            <a:endParaRPr lang="en-US" dirty="0"/>
          </a:p>
        </p:txBody>
      </p:sp>
      <p:sp>
        <p:nvSpPr>
          <p:cNvPr id="4" name="Slide Number Placeholder 3"/>
          <p:cNvSpPr>
            <a:spLocks noGrp="1"/>
          </p:cNvSpPr>
          <p:nvPr>
            <p:ph type="sldNum" sz="quarter" idx="10"/>
          </p:nvPr>
        </p:nvSpPr>
        <p:spPr/>
        <p:txBody>
          <a:bodyPr/>
          <a:lstStyle/>
          <a:p>
            <a:fld id="{4591DC47-4661-4893-A700-CA2D35C2491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07366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dx.doi.org/10.1016/S0168-1591(02)00288-5" TargetMode="External"/><Relationship Id="rId2" Type="http://schemas.openxmlformats.org/officeDocument/2006/relationships/hyperlink" Target="https://www.aalas.org/store/meeting?productId=7021919" TargetMode="External"/><Relationship Id="rId1" Type="http://schemas.openxmlformats.org/officeDocument/2006/relationships/slideLayout" Target="../slideLayouts/slideLayout3.xml"/><Relationship Id="rId4" Type="http://schemas.openxmlformats.org/officeDocument/2006/relationships/hyperlink" Target="http://dx.doi.org/10.1016/j.anbehav.2011.10.03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p.edu/read/12526/chapter/4#18" TargetMode="External"/><Relationship Id="rId2" Type="http://schemas.openxmlformats.org/officeDocument/2006/relationships/hyperlink" Target="https://www.nap.edu/read/12526/chapter/4#13" TargetMode="Externa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hyperlink" Target="https://www.nap.edu/read/12526/chapter/2#4" TargetMode="External"/><Relationship Id="rId2" Type="http://schemas.openxmlformats.org/officeDocument/2006/relationships/hyperlink" Target="https://www.nap.edu/read/12526/chapter/2#2" TargetMode="Externa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www.nap.edu/read/12526/chapter/4#1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nap.edu/read/12526/chapter/2#3" TargetMode="External"/><Relationship Id="rId2" Type="http://schemas.openxmlformats.org/officeDocument/2006/relationships/hyperlink" Target="http://grants.nih.gov/grants/olaw/olaw.htm" TargetMode="Externa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www.nap.edu/read/12526/chapter/4#1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nap.edu/read/12526/chapter/1"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flairelearning.com/course/recognition-and-prevention-of-pain-suffering-and-distress/" TargetMode="External"/><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hyperlink" Target="https://www.nc3rs.org.uk/sites/default/files/documents/Guidelines/RGS%20Manual.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nc3rs.org.uk/our-impacts"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1350" y="709829"/>
            <a:ext cx="8102918" cy="3692841"/>
          </a:xfrm>
        </p:spPr>
        <p:txBody>
          <a:bodyPr anchor="t">
            <a:normAutofit/>
          </a:bodyPr>
          <a:lstStyle/>
          <a:p>
            <a:r>
              <a:rPr lang="en-US" sz="2400" dirty="0">
                <a:solidFill>
                  <a:schemeClr val="tx1"/>
                </a:solidFill>
                <a:effectLst/>
                <a:latin typeface="Comic Sans MS" panose="030F0702030302020204" pitchFamily="66" charset="0"/>
              </a:rPr>
              <a:t>A Framework  for Presenting</a:t>
            </a:r>
            <a:br>
              <a:rPr lang="en-US" sz="2400" dirty="0">
                <a:solidFill>
                  <a:schemeClr val="tx1"/>
                </a:solidFill>
                <a:effectLst/>
                <a:latin typeface="Comic Sans MS" panose="030F0702030302020204" pitchFamily="66" charset="0"/>
              </a:rPr>
            </a:br>
            <a:r>
              <a:rPr lang="en-US" sz="2400" dirty="0">
                <a:solidFill>
                  <a:schemeClr val="tx1"/>
                </a:solidFill>
                <a:effectLst/>
                <a:latin typeface="Comic Sans MS" panose="030F0702030302020204" pitchFamily="66" charset="0"/>
              </a:rPr>
              <a:t> several Modules on the topics of</a:t>
            </a:r>
            <a:r>
              <a:rPr lang="en-US" sz="3200" dirty="0">
                <a:solidFill>
                  <a:schemeClr val="tx1"/>
                </a:solidFill>
                <a:effectLst/>
                <a:latin typeface="Comic Sans MS" panose="030F0702030302020204" pitchFamily="66" charset="0"/>
              </a:rPr>
              <a:t/>
            </a:r>
            <a:br>
              <a:rPr lang="en-US" sz="3200" dirty="0">
                <a:solidFill>
                  <a:schemeClr val="tx1"/>
                </a:solidFill>
                <a:effectLst/>
                <a:latin typeface="Comic Sans MS" panose="030F0702030302020204" pitchFamily="66" charset="0"/>
              </a:rPr>
            </a:br>
            <a:r>
              <a:rPr lang="en-US" sz="3200" u="sng" dirty="0">
                <a:solidFill>
                  <a:schemeClr val="tx1"/>
                </a:solidFill>
                <a:effectLst/>
                <a:latin typeface="Comic Sans MS" panose="030F0702030302020204" pitchFamily="66" charset="0"/>
              </a:rPr>
              <a:t/>
            </a:r>
            <a:br>
              <a:rPr lang="en-US" sz="3200" u="sng" dirty="0">
                <a:solidFill>
                  <a:schemeClr val="tx1"/>
                </a:solidFill>
                <a:effectLst/>
                <a:latin typeface="Comic Sans MS" panose="030F0702030302020204" pitchFamily="66" charset="0"/>
              </a:rPr>
            </a:br>
            <a:r>
              <a:rPr lang="en-US" sz="3200" u="sng" dirty="0">
                <a:solidFill>
                  <a:schemeClr val="tx1"/>
                </a:solidFill>
                <a:effectLst/>
                <a:latin typeface="Comic Sans MS" panose="030F0702030302020204" pitchFamily="66" charset="0"/>
              </a:rPr>
              <a:t>Pain and Distress</a:t>
            </a:r>
            <a:br>
              <a:rPr lang="en-US" sz="3200" u="sng" dirty="0">
                <a:solidFill>
                  <a:schemeClr val="tx1"/>
                </a:solidFill>
                <a:effectLst/>
                <a:latin typeface="Comic Sans MS" panose="030F0702030302020204" pitchFamily="66" charset="0"/>
              </a:rPr>
            </a:br>
            <a:r>
              <a:rPr lang="en-US" sz="3200" u="sng" dirty="0">
                <a:solidFill>
                  <a:schemeClr val="tx1"/>
                </a:solidFill>
                <a:effectLst/>
                <a:latin typeface="Comic Sans MS" panose="030F0702030302020204" pitchFamily="66" charset="0"/>
              </a:rPr>
              <a:t>and Humane Endpoints</a:t>
            </a:r>
            <a:br>
              <a:rPr lang="en-US" sz="3200" u="sng" dirty="0">
                <a:solidFill>
                  <a:schemeClr val="tx1"/>
                </a:solidFill>
                <a:effectLst/>
                <a:latin typeface="Comic Sans MS" panose="030F0702030302020204" pitchFamily="66" charset="0"/>
              </a:rPr>
            </a:br>
            <a:r>
              <a:rPr lang="en-US" sz="3200" u="sng" dirty="0">
                <a:solidFill>
                  <a:schemeClr val="tx1"/>
                </a:solidFill>
                <a:effectLst/>
                <a:latin typeface="Comic Sans MS" panose="030F0702030302020204" pitchFamily="66" charset="0"/>
              </a:rPr>
              <a:t/>
            </a:r>
            <a:br>
              <a:rPr lang="en-US" sz="3200" u="sng" dirty="0">
                <a:solidFill>
                  <a:schemeClr val="tx1"/>
                </a:solidFill>
                <a:effectLst/>
                <a:latin typeface="Comic Sans MS" panose="030F0702030302020204" pitchFamily="66" charset="0"/>
              </a:rPr>
            </a:br>
            <a:r>
              <a:rPr lang="en-US" sz="2400" dirty="0">
                <a:solidFill>
                  <a:schemeClr val="tx1"/>
                </a:solidFill>
                <a:effectLst/>
                <a:latin typeface="Comic Sans MS" panose="030F0702030302020204" pitchFamily="66" charset="0"/>
              </a:rPr>
              <a:t>in the Laboratory Animal Facility</a:t>
            </a:r>
            <a:endParaRPr lang="en-US" sz="2400" dirty="0">
              <a:solidFill>
                <a:schemeClr val="tx1"/>
              </a:solidFill>
              <a:latin typeface="Comic Sans MS" panose="030F0702030302020204" pitchFamily="66" charset="0"/>
            </a:endParaRPr>
          </a:p>
        </p:txBody>
      </p:sp>
      <p:pic>
        <p:nvPicPr>
          <p:cNvPr id="4" name="Picture 3" descr="http://images.bigcartel.com/product_images/26144283/PainB.jpg?auto=format&amp;fit=max&amp;h=1000&amp;w=1000"/>
          <p:cNvPicPr/>
          <p:nvPr/>
        </p:nvPicPr>
        <p:blipFill>
          <a:blip r:embed="rId2">
            <a:extLst>
              <a:ext uri="{28A0092B-C50C-407E-A947-70E740481C1C}">
                <a14:useLocalDpi xmlns:a14="http://schemas.microsoft.com/office/drawing/2010/main" val="0"/>
              </a:ext>
            </a:extLst>
          </a:blip>
          <a:srcRect/>
          <a:stretch>
            <a:fillRect/>
          </a:stretch>
        </p:blipFill>
        <p:spPr bwMode="auto">
          <a:xfrm>
            <a:off x="125625" y="709829"/>
            <a:ext cx="3819525" cy="3819525"/>
          </a:xfrm>
          <a:prstGeom prst="rect">
            <a:avLst/>
          </a:prstGeom>
          <a:noFill/>
          <a:ln>
            <a:noFill/>
          </a:ln>
        </p:spPr>
      </p:pic>
      <p:sp>
        <p:nvSpPr>
          <p:cNvPr id="13" name="TextBox 12"/>
          <p:cNvSpPr txBox="1"/>
          <p:nvPr/>
        </p:nvSpPr>
        <p:spPr>
          <a:xfrm>
            <a:off x="292100" y="4529354"/>
            <a:ext cx="4026877" cy="307777"/>
          </a:xfrm>
          <a:prstGeom prst="rect">
            <a:avLst/>
          </a:prstGeom>
          <a:noFill/>
        </p:spPr>
        <p:txBody>
          <a:bodyPr wrap="square" rtlCol="0">
            <a:spAutoFit/>
          </a:bodyPr>
          <a:lstStyle/>
          <a:p>
            <a:r>
              <a:rPr lang="en-US" sz="1400" dirty="0"/>
              <a:t>courtesy of Prof. Paul Flecknell</a:t>
            </a:r>
          </a:p>
        </p:txBody>
      </p:sp>
      <p:sp>
        <p:nvSpPr>
          <p:cNvPr id="5" name="TextBox 4"/>
          <p:cNvSpPr txBox="1"/>
          <p:nvPr/>
        </p:nvSpPr>
        <p:spPr>
          <a:xfrm>
            <a:off x="6615953" y="5805617"/>
            <a:ext cx="2796988" cy="380030"/>
          </a:xfrm>
          <a:prstGeom prst="rect">
            <a:avLst/>
          </a:prstGeom>
          <a:noFill/>
        </p:spPr>
        <p:txBody>
          <a:bodyPr wrap="square" rtlCol="0">
            <a:spAutoFit/>
          </a:bodyPr>
          <a:lstStyle/>
          <a:p>
            <a:r>
              <a:rPr lang="en-US" dirty="0"/>
              <a:t>Version 6 October 2016</a:t>
            </a:r>
          </a:p>
        </p:txBody>
      </p:sp>
    </p:spTree>
    <p:extLst>
      <p:ext uri="{BB962C8B-B14F-4D97-AF65-F5344CB8AC3E}">
        <p14:creationId xmlns:p14="http://schemas.microsoft.com/office/powerpoint/2010/main" val="89724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p>
          <a:p>
            <a:pPr algn="ctr"/>
            <a:r>
              <a:rPr lang="en-US" sz="2800" cap="none" dirty="0">
                <a:solidFill>
                  <a:schemeClr val="tx1"/>
                </a:solidFill>
                <a:effectLst/>
                <a:latin typeface="Comic Sans MS" panose="030F0702030302020204" pitchFamily="66" charset="0"/>
              </a:rPr>
              <a:t>teaching framework chart - GOATs</a:t>
            </a:r>
            <a:r>
              <a:rPr lang="en-US" sz="3600" u="sng" dirty="0">
                <a:solidFill>
                  <a:schemeClr val="tx1"/>
                </a:solidFill>
                <a:effectLst/>
                <a:latin typeface="Comic Sans MS" panose="030F0702030302020204" pitchFamily="66" charset="0"/>
              </a:rPr>
              <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pic>
        <p:nvPicPr>
          <p:cNvPr id="4" name="Shape 427"/>
          <p:cNvPicPr preferRelativeResize="0"/>
          <p:nvPr/>
        </p:nvPicPr>
        <p:blipFill rotWithShape="1">
          <a:blip r:embed="rId2">
            <a:alphaModFix/>
          </a:blip>
          <a:srcRect/>
          <a:stretch/>
        </p:blipFill>
        <p:spPr>
          <a:xfrm>
            <a:off x="9922676" y="1556622"/>
            <a:ext cx="1705707" cy="1927249"/>
          </a:xfrm>
          <a:prstGeom prst="rect">
            <a:avLst/>
          </a:prstGeom>
          <a:noFill/>
          <a:ln>
            <a:noFill/>
          </a:ln>
        </p:spPr>
      </p:pic>
      <p:sp>
        <p:nvSpPr>
          <p:cNvPr id="7" name="TextBox 6"/>
          <p:cNvSpPr txBox="1"/>
          <p:nvPr/>
        </p:nvSpPr>
        <p:spPr>
          <a:xfrm>
            <a:off x="198409" y="2209800"/>
            <a:ext cx="1801841" cy="369332"/>
          </a:xfrm>
          <a:prstGeom prst="rect">
            <a:avLst/>
          </a:prstGeom>
          <a:noFill/>
        </p:spPr>
        <p:txBody>
          <a:bodyPr wrap="square" rtlCol="0">
            <a:spAutoFit/>
          </a:bodyPr>
          <a:lstStyle/>
          <a:p>
            <a:pPr algn="r"/>
            <a:r>
              <a:rPr lang="en-US" dirty="0"/>
              <a:t>Page 5</a:t>
            </a:r>
          </a:p>
        </p:txBody>
      </p:sp>
      <p:graphicFrame>
        <p:nvGraphicFramePr>
          <p:cNvPr id="8" name="Table 7"/>
          <p:cNvGraphicFramePr>
            <a:graphicFrameLocks noGrp="1"/>
          </p:cNvGraphicFramePr>
          <p:nvPr>
            <p:extLst>
              <p:ext uri="{D42A27DB-BD31-4B8C-83A1-F6EECF244321}">
                <p14:modId xmlns:p14="http://schemas.microsoft.com/office/powerpoint/2010/main" val="522507487"/>
              </p:ext>
            </p:extLst>
          </p:nvPr>
        </p:nvGraphicFramePr>
        <p:xfrm>
          <a:off x="2129469" y="1424354"/>
          <a:ext cx="7653722" cy="5218493"/>
        </p:xfrm>
        <a:graphic>
          <a:graphicData uri="http://schemas.openxmlformats.org/drawingml/2006/table">
            <a:tbl>
              <a:tblPr firstRow="1" firstCol="1" bandRow="1"/>
              <a:tblGrid>
                <a:gridCol w="1441165">
                  <a:extLst>
                    <a:ext uri="{9D8B030D-6E8A-4147-A177-3AD203B41FA5}">
                      <a16:colId xmlns:a16="http://schemas.microsoft.com/office/drawing/2014/main" xmlns="" val="3513545524"/>
                    </a:ext>
                  </a:extLst>
                </a:gridCol>
                <a:gridCol w="1725183">
                  <a:extLst>
                    <a:ext uri="{9D8B030D-6E8A-4147-A177-3AD203B41FA5}">
                      <a16:colId xmlns:a16="http://schemas.microsoft.com/office/drawing/2014/main" xmlns="" val="792236001"/>
                    </a:ext>
                  </a:extLst>
                </a:gridCol>
                <a:gridCol w="323538">
                  <a:extLst>
                    <a:ext uri="{9D8B030D-6E8A-4147-A177-3AD203B41FA5}">
                      <a16:colId xmlns:a16="http://schemas.microsoft.com/office/drawing/2014/main" xmlns="" val="1059354285"/>
                    </a:ext>
                  </a:extLst>
                </a:gridCol>
                <a:gridCol w="1566576">
                  <a:extLst>
                    <a:ext uri="{9D8B030D-6E8A-4147-A177-3AD203B41FA5}">
                      <a16:colId xmlns:a16="http://schemas.microsoft.com/office/drawing/2014/main" xmlns="" val="1890915010"/>
                    </a:ext>
                  </a:extLst>
                </a:gridCol>
                <a:gridCol w="1086539">
                  <a:extLst>
                    <a:ext uri="{9D8B030D-6E8A-4147-A177-3AD203B41FA5}">
                      <a16:colId xmlns:a16="http://schemas.microsoft.com/office/drawing/2014/main" xmlns="" val="1866226713"/>
                    </a:ext>
                  </a:extLst>
                </a:gridCol>
                <a:gridCol w="1510721">
                  <a:extLst>
                    <a:ext uri="{9D8B030D-6E8A-4147-A177-3AD203B41FA5}">
                      <a16:colId xmlns:a16="http://schemas.microsoft.com/office/drawing/2014/main" xmlns="" val="1552206780"/>
                    </a:ext>
                  </a:extLst>
                </a:gridCol>
              </a:tblGrid>
              <a:tr h="90115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Goals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(both </a:t>
                      </a:r>
                      <a:r>
                        <a:rPr lang="en-US" sz="10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general and </a:t>
                      </a: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institutional)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Objectives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 learner will be able to …</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68630">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 measurable items through 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LOC</a:t>
                      </a:r>
                      <a:r>
                        <a:rPr kumimoji="0" lang="en-US" altLang="en-US" sz="800" b="1" i="0" u="none" strike="noStrike" cap="none" normalizeH="0" baseline="30000" dirty="0">
                          <a:ln>
                            <a:noFill/>
                          </a:ln>
                          <a:solidFill>
                            <a:schemeClr val="bg1"/>
                          </a:solidFill>
                          <a:effectLst/>
                          <a:latin typeface="Calibri" panose="020F0502020204030204" pitchFamily="34" charset="0"/>
                        </a:rPr>
                        <a:t>2</a:t>
                      </a:r>
                      <a:endParaRPr kumimoji="0" lang="en-US" altLang="en-US" sz="3200" b="0" i="0" u="none" strike="noStrike" cap="none" normalizeH="0" baseline="30000" dirty="0">
                        <a:ln>
                          <a:noFill/>
                        </a:ln>
                        <a:solidFill>
                          <a:schemeClr val="bg1"/>
                        </a:solidFill>
                        <a:effectLst/>
                        <a:latin typeface="Arial" panose="020B0604020202020204" pitchFamily="34"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HOC</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Summative</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Formative 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(rubrics)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Possible Activities, Tasks, Exercises, and Assignments aligned with Active Learning</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55056003"/>
                  </a:ext>
                </a:extLst>
              </a:tr>
              <a:tr h="21093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Identify whom to report an incident of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Describe the routing process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969538760"/>
                  </a:ext>
                </a:extLst>
              </a:tr>
              <a:tr h="73610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4a) Participants will understand and recognize humane endpoints (HE).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terms such as humane, endpoint, interventions, humane endpoints; compare to experimental endpoints.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Use exercises that explore, illustrate, and define humane and experimental endpoints.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Write a short answer essay that utilizes the terms.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Find definitions and usage in the ILAR Guide, dictionary, and websites.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Produce a word cloud from phrases submitted by students (</a:t>
                      </a:r>
                      <a:r>
                        <a:rPr lang="en-US" sz="700" u="sng">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rPr>
                        <a:t>http://www.wordle.net/</a:t>
                      </a: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931186145"/>
                  </a:ext>
                </a:extLst>
              </a:tr>
              <a:tr h="84373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Recite (paraphrase) the three US government principles pertaining to </a:t>
                      </a:r>
                      <a:r>
                        <a:rPr lang="en-US" sz="7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HE.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Declare what the three principles are.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what the three principles are meant to address in terms of HE.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U.S. Government Principles IV, V and VI are the fundamental principles pertaining to humane treatment and endpoints for animals used in research.  Using charts, write each one and lead a discussion of interpretation.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836945074"/>
                  </a:ext>
                </a:extLst>
              </a:tr>
              <a:tr h="52733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Describe what endpoint means and what it can be (how it manifests) in the context of animal research.</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In a group, each individual extracts from the abstract of a published paper where the endpoints have been described.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Defend and critique endpoints as commonly established (e.g., LD50 studies).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Use exercises that explore, illustrate, and define humane and experimental endpoints.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3564921094"/>
                  </a:ext>
                </a:extLst>
              </a:tr>
              <a:tr h="52578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Examine policies and guidelines about HE from various research institutions.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Find HE guidelines from another institution.  Compare the criteria.</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Envision a study from your own institution and how the IACUC would review it.</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Find the HE guidelines in your own institution.  Read and discuss.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696106033"/>
                  </a:ext>
                </a:extLst>
              </a:tr>
              <a:tr h="105157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Evaluate the role you can play in addressing HE.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Read protocols for how HE was described.  Discuss and debate with others.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Devise “task” statements to include in a position description for someone engaged in PAM (post-approval monitoring) related to HE.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Role play as vet, vet tech, PI, IACUC member, etc.</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4012540833"/>
                  </a:ext>
                </a:extLst>
              </a:tr>
              <a:tr h="42186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4b) Participants will learn to manage HE.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 skills and tactics to identify and recognize HE from a study protocol.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Find the “buzzwords” in several published papers, such as toxicology and pain disciplines.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List the “buzzwords” you should look for in a protocol related to HE.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Invite an IACUC member to class to discuss an actual occurrence.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930037692"/>
                  </a:ext>
                </a:extLst>
              </a:tr>
            </a:tbl>
          </a:graphicData>
        </a:graphic>
      </p:graphicFrame>
    </p:spTree>
    <p:extLst>
      <p:ext uri="{BB962C8B-B14F-4D97-AF65-F5344CB8AC3E}">
        <p14:creationId xmlns:p14="http://schemas.microsoft.com/office/powerpoint/2010/main" val="1383004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p>
          <a:p>
            <a:pPr algn="ctr"/>
            <a:r>
              <a:rPr lang="en-US" sz="2800" cap="none" dirty="0">
                <a:solidFill>
                  <a:schemeClr val="tx1"/>
                </a:solidFill>
                <a:effectLst/>
                <a:latin typeface="Comic Sans MS" panose="030F0702030302020204" pitchFamily="66" charset="0"/>
              </a:rPr>
              <a:t>teaching framework chart - GOATs</a:t>
            </a:r>
            <a:r>
              <a:rPr lang="en-US" sz="3600" u="sng" dirty="0">
                <a:solidFill>
                  <a:schemeClr val="tx1"/>
                </a:solidFill>
                <a:effectLst/>
                <a:latin typeface="Comic Sans MS" panose="030F0702030302020204" pitchFamily="66" charset="0"/>
              </a:rPr>
              <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pic>
        <p:nvPicPr>
          <p:cNvPr id="4" name="Shape 427"/>
          <p:cNvPicPr preferRelativeResize="0"/>
          <p:nvPr/>
        </p:nvPicPr>
        <p:blipFill rotWithShape="1">
          <a:blip r:embed="rId2">
            <a:alphaModFix/>
          </a:blip>
          <a:srcRect/>
          <a:stretch/>
        </p:blipFill>
        <p:spPr>
          <a:xfrm>
            <a:off x="9922676" y="1556622"/>
            <a:ext cx="1705707" cy="1927249"/>
          </a:xfrm>
          <a:prstGeom prst="rect">
            <a:avLst/>
          </a:prstGeom>
          <a:noFill/>
          <a:ln>
            <a:noFill/>
          </a:ln>
        </p:spPr>
      </p:pic>
      <p:sp>
        <p:nvSpPr>
          <p:cNvPr id="7" name="TextBox 6"/>
          <p:cNvSpPr txBox="1"/>
          <p:nvPr/>
        </p:nvSpPr>
        <p:spPr>
          <a:xfrm>
            <a:off x="198409" y="2209800"/>
            <a:ext cx="1801841" cy="369332"/>
          </a:xfrm>
          <a:prstGeom prst="rect">
            <a:avLst/>
          </a:prstGeom>
          <a:noFill/>
        </p:spPr>
        <p:txBody>
          <a:bodyPr wrap="square" rtlCol="0">
            <a:spAutoFit/>
          </a:bodyPr>
          <a:lstStyle/>
          <a:p>
            <a:pPr algn="r"/>
            <a:r>
              <a:rPr lang="en-US" dirty="0"/>
              <a:t>Page 6</a:t>
            </a:r>
          </a:p>
        </p:txBody>
      </p:sp>
      <p:pic>
        <p:nvPicPr>
          <p:cNvPr id="2050" name="Picture 2" descr="C:\Users\bkennedy\Desktop\FINALizing ICARE chart of pain, distress, and humane endpoints-KF_Page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8776" y="1371867"/>
            <a:ext cx="7709648" cy="526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27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p>
          <a:p>
            <a:pPr algn="ctr"/>
            <a:r>
              <a:rPr lang="en-US" sz="2800" cap="none" dirty="0">
                <a:solidFill>
                  <a:schemeClr val="tx1"/>
                </a:solidFill>
                <a:effectLst/>
                <a:latin typeface="Comic Sans MS" panose="030F0702030302020204" pitchFamily="66" charset="0"/>
              </a:rPr>
              <a:t>teaching framework chart - GOATs</a:t>
            </a:r>
            <a:r>
              <a:rPr lang="en-US" sz="3600" u="sng" dirty="0">
                <a:solidFill>
                  <a:schemeClr val="tx1"/>
                </a:solidFill>
                <a:effectLst/>
                <a:latin typeface="Comic Sans MS" panose="030F0702030302020204" pitchFamily="66" charset="0"/>
              </a:rPr>
              <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pic>
        <p:nvPicPr>
          <p:cNvPr id="4" name="Shape 427"/>
          <p:cNvPicPr preferRelativeResize="0"/>
          <p:nvPr/>
        </p:nvPicPr>
        <p:blipFill rotWithShape="1">
          <a:blip r:embed="rId2">
            <a:alphaModFix/>
          </a:blip>
          <a:srcRect/>
          <a:stretch/>
        </p:blipFill>
        <p:spPr>
          <a:xfrm>
            <a:off x="9922676" y="1556622"/>
            <a:ext cx="1705707" cy="1927249"/>
          </a:xfrm>
          <a:prstGeom prst="rect">
            <a:avLst/>
          </a:prstGeom>
          <a:noFill/>
          <a:ln>
            <a:noFill/>
          </a:ln>
        </p:spPr>
      </p:pic>
      <p:sp>
        <p:nvSpPr>
          <p:cNvPr id="7" name="TextBox 6"/>
          <p:cNvSpPr txBox="1"/>
          <p:nvPr/>
        </p:nvSpPr>
        <p:spPr>
          <a:xfrm>
            <a:off x="198409" y="2209800"/>
            <a:ext cx="1801841" cy="369332"/>
          </a:xfrm>
          <a:prstGeom prst="rect">
            <a:avLst/>
          </a:prstGeom>
          <a:noFill/>
        </p:spPr>
        <p:txBody>
          <a:bodyPr wrap="square" rtlCol="0">
            <a:spAutoFit/>
          </a:bodyPr>
          <a:lstStyle/>
          <a:p>
            <a:pPr algn="r"/>
            <a:r>
              <a:rPr lang="en-US" dirty="0"/>
              <a:t>Page 7</a:t>
            </a:r>
          </a:p>
        </p:txBody>
      </p:sp>
      <p:pic>
        <p:nvPicPr>
          <p:cNvPr id="3074" name="Picture 2" descr="C:\Users\bkennedy\Desktop\FINALizing ICARE chart of pain, distress, and humane endpoints-KF_Page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9" y="1383475"/>
            <a:ext cx="7449672" cy="529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8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485" y="2349826"/>
            <a:ext cx="11070135" cy="4170372"/>
          </a:xfrm>
          <a:prstGeom prst="rect">
            <a:avLst/>
          </a:prstGeom>
          <a:noFill/>
        </p:spPr>
        <p:txBody>
          <a:bodyPr wrap="square" rtlCol="0">
            <a:spAutoFit/>
          </a:bodyPr>
          <a:lstStyle/>
          <a:p>
            <a:pPr marL="631825" indent="-631825">
              <a:spcAft>
                <a:spcPts val="600"/>
              </a:spcAft>
              <a:buAutoNum type="arabicPlain"/>
            </a:pPr>
            <a:r>
              <a:rPr lang="en-US" sz="2400" dirty="0">
                <a:latin typeface="Comic Sans MS" panose="030F0702030302020204" pitchFamily="66" charset="0"/>
              </a:rPr>
              <a:t>When using animals in science and for the gain of knowledge, individuals must be aware to appreciate and consider the potential for pain and distress (P&amp;D) in research investigations.</a:t>
            </a:r>
          </a:p>
          <a:p>
            <a:pPr marL="631825" indent="-631825">
              <a:spcAft>
                <a:spcPts val="600"/>
              </a:spcAft>
              <a:buAutoNum type="arabicPlain"/>
            </a:pPr>
            <a:r>
              <a:rPr lang="en-US" sz="2400" dirty="0">
                <a:latin typeface="Comic Sans MS" panose="030F0702030302020204" pitchFamily="66" charset="0"/>
              </a:rPr>
              <a:t>Individuals must appreciate various positions by experiencing several ethical considerations about P&amp;D and HE.</a:t>
            </a:r>
          </a:p>
          <a:p>
            <a:pPr marL="631825" indent="-631825">
              <a:spcAft>
                <a:spcPts val="600"/>
              </a:spcAft>
            </a:pPr>
            <a:r>
              <a:rPr lang="en-US" sz="2400" dirty="0">
                <a:latin typeface="Comic Sans MS" panose="030F0702030302020204" pitchFamily="66" charset="0"/>
              </a:rPr>
              <a:t>3a	Participants will understand and recognize P&amp;D.</a:t>
            </a:r>
          </a:p>
          <a:p>
            <a:pPr marL="633413" indent="-633413">
              <a:spcAft>
                <a:spcPts val="600"/>
              </a:spcAft>
            </a:pPr>
            <a:r>
              <a:rPr lang="en-US" sz="2400" dirty="0">
                <a:latin typeface="Comic Sans MS" panose="030F0702030302020204" pitchFamily="66" charset="0"/>
              </a:rPr>
              <a:t>3b	Participants will know how to manage P&amp;D.</a:t>
            </a:r>
          </a:p>
          <a:p>
            <a:pPr marL="633413" indent="-633413">
              <a:spcAft>
                <a:spcPts val="600"/>
              </a:spcAft>
            </a:pPr>
            <a:r>
              <a:rPr lang="en-US" sz="2400" dirty="0">
                <a:latin typeface="Comic Sans MS" panose="030F0702030302020204" pitchFamily="66" charset="0"/>
              </a:rPr>
              <a:t>4a	Participants will understand and recognize concepts of humane endpoints (HE).</a:t>
            </a:r>
          </a:p>
          <a:p>
            <a:pPr marL="633413" indent="-633413">
              <a:spcAft>
                <a:spcPts val="600"/>
              </a:spcAft>
            </a:pPr>
            <a:r>
              <a:rPr lang="en-US" sz="2400" dirty="0">
                <a:latin typeface="Comic Sans MS" panose="030F0702030302020204" pitchFamily="66" charset="0"/>
              </a:rPr>
              <a:t>4b	Participants will learn to manage HE.</a:t>
            </a:r>
          </a:p>
        </p:txBody>
      </p:sp>
      <p:sp>
        <p:nvSpPr>
          <p:cNvPr id="8"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pic>
        <p:nvPicPr>
          <p:cNvPr id="2050" name="Picture 2" descr="http://strategicmodularity.com/wp-content/uploads/2013/03/google.com_.LeanGoa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7" y="1003118"/>
            <a:ext cx="1993057" cy="13552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44424" y="1459027"/>
            <a:ext cx="5758606" cy="523220"/>
          </a:xfrm>
          <a:prstGeom prst="rect">
            <a:avLst/>
          </a:prstGeom>
          <a:noFill/>
        </p:spPr>
        <p:txBody>
          <a:bodyPr wrap="square" rtlCol="0">
            <a:spAutoFit/>
          </a:bodyPr>
          <a:lstStyle/>
          <a:p>
            <a:pPr>
              <a:spcAft>
                <a:spcPts val="600"/>
              </a:spcAft>
            </a:pPr>
            <a:r>
              <a:rPr lang="en-US" sz="2800" dirty="0">
                <a:latin typeface="Comic Sans MS" panose="030F0702030302020204" pitchFamily="66" charset="0"/>
              </a:rPr>
              <a:t>These are the four basic goals.</a:t>
            </a:r>
          </a:p>
        </p:txBody>
      </p:sp>
    </p:spTree>
    <p:extLst>
      <p:ext uri="{BB962C8B-B14F-4D97-AF65-F5344CB8AC3E}">
        <p14:creationId xmlns:p14="http://schemas.microsoft.com/office/powerpoint/2010/main" val="171674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4849" y="182955"/>
            <a:ext cx="11535177"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Goal 1</a:t>
            </a:r>
          </a:p>
          <a:p>
            <a:pPr algn="ctr"/>
            <a:r>
              <a:rPr lang="en-US" sz="2800" u="sng" cap="none" dirty="0">
                <a:solidFill>
                  <a:schemeClr val="tx1"/>
                </a:solidFill>
                <a:effectLst/>
                <a:latin typeface="Comic Sans MS" panose="030F0702030302020204" pitchFamily="66" charset="0"/>
              </a:rPr>
              <a:t>When using animals in science and for the gain of knowledge, individuals must be aware to appreciate and consider the potential for pain and distress (P&amp;D) in research investigations.</a:t>
            </a:r>
          </a:p>
        </p:txBody>
      </p:sp>
      <p:pic>
        <p:nvPicPr>
          <p:cNvPr id="1026" name="Picture 2" descr="http://thepeakperformancecenter.com/wp-content/uploads/2015/08/Learning-Objectives-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33" y="2072090"/>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35617" y="2935089"/>
            <a:ext cx="8337045" cy="3785652"/>
          </a:xfrm>
          <a:prstGeom prst="rect">
            <a:avLst/>
          </a:prstGeom>
        </p:spPr>
        <p:txBody>
          <a:bodyPr wrap="square">
            <a:spAutoFit/>
          </a:bodyPr>
          <a:lstStyle/>
          <a:p>
            <a:pPr marL="342900" indent="-342900">
              <a:buFont typeface="Arial" panose="020B0604020202020204" pitchFamily="34" charset="0"/>
              <a:buChar char="•"/>
            </a:pPr>
            <a:r>
              <a:rPr lang="en-US" sz="2400" dirty="0"/>
              <a:t>Find appropriate reference materials related to P&amp;D issues and discussions.  (LOC)</a:t>
            </a:r>
          </a:p>
          <a:p>
            <a:pPr marL="342900" indent="-342900">
              <a:buFont typeface="Arial" panose="020B0604020202020204" pitchFamily="34" charset="0"/>
              <a:buChar char="•"/>
            </a:pPr>
            <a:r>
              <a:rPr lang="en-US" sz="2400" dirty="0"/>
              <a:t>Recite (paraphrase) the three US government principles pertaining to P&amp;D.  (LOC)</a:t>
            </a:r>
          </a:p>
          <a:p>
            <a:pPr marL="342900" indent="-342900">
              <a:buFont typeface="Arial" panose="020B0604020202020204" pitchFamily="34" charset="0"/>
              <a:buChar char="•"/>
            </a:pPr>
            <a:r>
              <a:rPr lang="en-US" sz="2400" dirty="0"/>
              <a:t>Recite several criteria </a:t>
            </a:r>
            <a:r>
              <a:rPr lang="en-US" sz="2400" dirty="0" smtClean="0"/>
              <a:t>that should/must </a:t>
            </a:r>
            <a:r>
              <a:rPr lang="en-US" sz="2400" dirty="0"/>
              <a:t>be met for an experiment to be acceptable (approved for conduct) in a particular context.  (LOC)</a:t>
            </a:r>
          </a:p>
          <a:p>
            <a:pPr marL="342900" indent="-342900">
              <a:buFont typeface="Arial" panose="020B0604020202020204" pitchFamily="34" charset="0"/>
              <a:buChar char="•"/>
            </a:pPr>
            <a:r>
              <a:rPr lang="en-US" sz="2400" dirty="0"/>
              <a:t>Be familiar with the terms “humane care and treatment” and treating animals “humanely”.  (LOC)</a:t>
            </a:r>
          </a:p>
          <a:p>
            <a:r>
              <a:rPr lang="en-US" sz="2400" dirty="0"/>
              <a:t>[continued]</a:t>
            </a:r>
          </a:p>
        </p:txBody>
      </p:sp>
      <p:pic>
        <p:nvPicPr>
          <p:cNvPr id="2" name="Picture 2" descr="https://www.nap.edu/cover/12526/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6425" y="3270665"/>
            <a:ext cx="1763601" cy="269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4849" y="182955"/>
            <a:ext cx="11535177"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Goal 1</a:t>
            </a:r>
          </a:p>
          <a:p>
            <a:pPr algn="ctr"/>
            <a:r>
              <a:rPr lang="en-US" sz="2800" u="sng" cap="none" dirty="0">
                <a:solidFill>
                  <a:schemeClr val="tx1"/>
                </a:solidFill>
                <a:effectLst/>
                <a:latin typeface="Comic Sans MS" panose="030F0702030302020204" pitchFamily="66" charset="0"/>
              </a:rPr>
              <a:t>When using animals in science and for the gain of knowledge, individuals must be aware to appreciate and consider the potential for pain and distress (P&amp;D) in research investigations.</a:t>
            </a:r>
          </a:p>
        </p:txBody>
      </p:sp>
      <p:pic>
        <p:nvPicPr>
          <p:cNvPr id="1026" name="Picture 2" descr="http://thepeakperformancecenter.com/wp-content/uploads/2015/08/Learning-Objectives-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33" y="2072090"/>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35617" y="3033063"/>
            <a:ext cx="8337045" cy="3416320"/>
          </a:xfrm>
          <a:prstGeom prst="rect">
            <a:avLst/>
          </a:prstGeom>
        </p:spPr>
        <p:txBody>
          <a:bodyPr wrap="square">
            <a:spAutoFit/>
          </a:bodyPr>
          <a:lstStyle/>
          <a:p>
            <a:r>
              <a:rPr lang="en-US" sz="2400" dirty="0"/>
              <a:t>[continued]</a:t>
            </a:r>
          </a:p>
          <a:p>
            <a:pPr marL="342900" indent="-342900">
              <a:buFont typeface="Arial" panose="020B0604020202020204" pitchFamily="34" charset="0"/>
              <a:buChar char="•"/>
            </a:pPr>
            <a:r>
              <a:rPr lang="en-US" sz="2400" dirty="0"/>
              <a:t>Understand and clarify the potential roles of the research assistants, students, investigators, vets and staff, IACUC members, </a:t>
            </a:r>
            <a:r>
              <a:rPr lang="en-US" sz="2400" dirty="0" smtClean="0"/>
              <a:t>members of the public, </a:t>
            </a:r>
            <a:r>
              <a:rPr lang="en-US" sz="2400" dirty="0"/>
              <a:t>etc</a:t>
            </a:r>
            <a:r>
              <a:rPr lang="en-US" sz="2400" dirty="0" smtClean="0"/>
              <a:t>., in </a:t>
            </a:r>
            <a:r>
              <a:rPr lang="en-US" sz="2400" dirty="0"/>
              <a:t>addressing P&amp;D.  (LOC/HOC)</a:t>
            </a:r>
          </a:p>
          <a:p>
            <a:pPr marL="342900" indent="-342900">
              <a:buFont typeface="Arial" panose="020B0604020202020204" pitchFamily="34" charset="0"/>
              <a:buChar char="•"/>
            </a:pPr>
            <a:r>
              <a:rPr lang="en-US" sz="2400" dirty="0"/>
              <a:t>Compile statistics and complete USDA category B/C/D/E reports (form 7023).  (HOC)</a:t>
            </a:r>
          </a:p>
          <a:p>
            <a:pPr marL="342900" indent="-342900">
              <a:buFont typeface="Arial" panose="020B0604020202020204" pitchFamily="34" charset="0"/>
              <a:buChar char="•"/>
            </a:pPr>
            <a:r>
              <a:rPr lang="en-US" sz="2400" dirty="0"/>
              <a:t>Define and reword the phrase “Good science and good animal care go hand in hand”.  (HOC)</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7" name="Picture 5" descr="7023_Pag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0441" y="3636402"/>
            <a:ext cx="2190545" cy="255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850441" y="6202353"/>
            <a:ext cx="2190545" cy="307777"/>
          </a:xfrm>
          <a:prstGeom prst="rect">
            <a:avLst/>
          </a:prstGeom>
          <a:noFill/>
        </p:spPr>
        <p:txBody>
          <a:bodyPr wrap="square" rtlCol="0">
            <a:spAutoFit/>
          </a:bodyPr>
          <a:lstStyle/>
          <a:p>
            <a:pPr algn="ctr"/>
            <a:r>
              <a:rPr lang="en-US" sz="1400" dirty="0"/>
              <a:t>USDA Form 7023</a:t>
            </a:r>
          </a:p>
        </p:txBody>
      </p:sp>
    </p:spTree>
    <p:extLst>
      <p:ext uri="{BB962C8B-B14F-4D97-AF65-F5344CB8AC3E}">
        <p14:creationId xmlns:p14="http://schemas.microsoft.com/office/powerpoint/2010/main" val="417939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4549" y="187213"/>
            <a:ext cx="11289569"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Goal 2</a:t>
            </a:r>
          </a:p>
          <a:p>
            <a:pPr algn="ctr"/>
            <a:r>
              <a:rPr lang="en-US" sz="2800" u="sng" cap="none" dirty="0">
                <a:solidFill>
                  <a:schemeClr val="tx1"/>
                </a:solidFill>
                <a:effectLst/>
                <a:latin typeface="Comic Sans MS" panose="030F0702030302020204" pitchFamily="66" charset="0"/>
              </a:rPr>
              <a:t>Individuals must appreciate various positions by experiencing several ethical considerations about P&amp;D and HE.</a:t>
            </a:r>
          </a:p>
        </p:txBody>
      </p:sp>
      <p:pic>
        <p:nvPicPr>
          <p:cNvPr id="1026" name="Picture 2" descr="http://thepeakperformancecenter.com/wp-content/uploads/2015/08/Learning-Objectives-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9" y="1728109"/>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17057" y="2705473"/>
            <a:ext cx="8455643" cy="3785652"/>
          </a:xfrm>
          <a:prstGeom prst="rect">
            <a:avLst/>
          </a:prstGeom>
        </p:spPr>
        <p:txBody>
          <a:bodyPr wrap="square">
            <a:spAutoFit/>
          </a:bodyPr>
          <a:lstStyle/>
          <a:p>
            <a:pPr marL="342900" indent="-342900">
              <a:buFont typeface="Arial" panose="020B0604020202020204" pitchFamily="34" charset="0"/>
              <a:buChar char="•"/>
            </a:pPr>
            <a:r>
              <a:rPr lang="en-US" sz="2400" dirty="0"/>
              <a:t>Learn what factors can impact P&amp;D.  (LOC)</a:t>
            </a:r>
          </a:p>
          <a:p>
            <a:pPr marL="342900" indent="-342900">
              <a:buFont typeface="Arial" panose="020B0604020202020204" pitchFamily="34" charset="0"/>
              <a:buChar char="•"/>
            </a:pPr>
            <a:r>
              <a:rPr lang="en-US" sz="2400" dirty="0"/>
              <a:t>Recite the ILAR Guide statement “In general, unless the contrary is known or established, it should be assumed that procedures that cause pain in humans also cause pain in animals".  (LOC)</a:t>
            </a:r>
          </a:p>
          <a:p>
            <a:pPr marL="342900" indent="-342900">
              <a:buFont typeface="Arial" panose="020B0604020202020204" pitchFamily="34" charset="0"/>
              <a:buChar char="•"/>
            </a:pPr>
            <a:r>
              <a:rPr lang="en-US" sz="2400" dirty="0"/>
              <a:t>State and define the 3Rs as they relate to P&amp;D and HE.  (LOC)</a:t>
            </a:r>
          </a:p>
          <a:p>
            <a:pPr marL="342900" indent="-342900">
              <a:buFont typeface="Arial" panose="020B0604020202020204" pitchFamily="34" charset="0"/>
              <a:buChar char="•"/>
            </a:pPr>
            <a:r>
              <a:rPr lang="en-US" sz="2400" dirty="0"/>
              <a:t>Be knowledgeable of the effect that enrichment can have on addressing P&amp;D.  (LOC)</a:t>
            </a:r>
          </a:p>
          <a:p>
            <a:r>
              <a:rPr lang="en-US" sz="2400" dirty="0"/>
              <a:t>[continued]</a:t>
            </a:r>
          </a:p>
        </p:txBody>
      </p:sp>
      <p:sp>
        <p:nvSpPr>
          <p:cNvPr id="4" name="TextBox 3"/>
          <p:cNvSpPr txBox="1"/>
          <p:nvPr/>
        </p:nvSpPr>
        <p:spPr>
          <a:xfrm>
            <a:off x="10417629" y="3722914"/>
            <a:ext cx="1336489" cy="1354217"/>
          </a:xfrm>
          <a:prstGeom prst="rect">
            <a:avLst/>
          </a:prstGeom>
          <a:noFill/>
          <a:ln>
            <a:solidFill>
              <a:srgbClr val="FFFF00"/>
            </a:solidFill>
          </a:ln>
        </p:spPr>
        <p:txBody>
          <a:bodyPr wrap="square" rtlCol="0">
            <a:spAutoFit/>
          </a:bodyPr>
          <a:lstStyle/>
          <a:p>
            <a:pPr algn="ctr"/>
            <a:r>
              <a:rPr lang="en-US" sz="2200" b="1" u="sng" dirty="0">
                <a:solidFill>
                  <a:srgbClr val="FFFF00"/>
                </a:solidFill>
              </a:rPr>
              <a:t>3Rs</a:t>
            </a:r>
          </a:p>
          <a:p>
            <a:pPr algn="ctr"/>
            <a:r>
              <a:rPr lang="en-US" sz="2000" dirty="0">
                <a:solidFill>
                  <a:srgbClr val="FFFF00"/>
                </a:solidFill>
              </a:rPr>
              <a:t>Reduce</a:t>
            </a:r>
          </a:p>
          <a:p>
            <a:pPr algn="ctr"/>
            <a:r>
              <a:rPr lang="en-US" sz="2000" dirty="0">
                <a:solidFill>
                  <a:srgbClr val="FFFF00"/>
                </a:solidFill>
              </a:rPr>
              <a:t>Replace</a:t>
            </a:r>
          </a:p>
          <a:p>
            <a:pPr algn="ctr"/>
            <a:r>
              <a:rPr lang="en-US" sz="2000" dirty="0">
                <a:solidFill>
                  <a:srgbClr val="FFFF00"/>
                </a:solidFill>
              </a:rPr>
              <a:t>Refine</a:t>
            </a:r>
          </a:p>
        </p:txBody>
      </p:sp>
    </p:spTree>
    <p:extLst>
      <p:ext uri="{BB962C8B-B14F-4D97-AF65-F5344CB8AC3E}">
        <p14:creationId xmlns:p14="http://schemas.microsoft.com/office/powerpoint/2010/main" val="278776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4549" y="187213"/>
            <a:ext cx="11289569"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Goal 2</a:t>
            </a:r>
          </a:p>
          <a:p>
            <a:pPr algn="ctr"/>
            <a:r>
              <a:rPr lang="en-US" sz="2800" u="sng" cap="none" dirty="0">
                <a:solidFill>
                  <a:schemeClr val="tx1"/>
                </a:solidFill>
                <a:effectLst/>
                <a:latin typeface="Comic Sans MS" panose="030F0702030302020204" pitchFamily="66" charset="0"/>
              </a:rPr>
              <a:t>Individuals must appreciate various positions by experiencing several ethical considerations about P&amp;D and HE.</a:t>
            </a:r>
          </a:p>
        </p:txBody>
      </p:sp>
      <p:pic>
        <p:nvPicPr>
          <p:cNvPr id="1026" name="Picture 2" descr="http://thepeakperformancecenter.com/wp-content/uploads/2015/08/Learning-Objectives-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9" y="1728109"/>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17057" y="2705473"/>
            <a:ext cx="9696614" cy="3785652"/>
          </a:xfrm>
          <a:prstGeom prst="rect">
            <a:avLst/>
          </a:prstGeom>
        </p:spPr>
        <p:txBody>
          <a:bodyPr wrap="square">
            <a:spAutoFit/>
          </a:bodyPr>
          <a:lstStyle/>
          <a:p>
            <a:r>
              <a:rPr lang="en-US" sz="2400" dirty="0"/>
              <a:t>[continued]</a:t>
            </a:r>
          </a:p>
          <a:p>
            <a:pPr marL="342900" indent="-342900">
              <a:buFont typeface="Arial" panose="020B0604020202020204" pitchFamily="34" charset="0"/>
              <a:buChar char="•"/>
            </a:pPr>
            <a:r>
              <a:rPr lang="en-US" sz="2400" dirty="0"/>
              <a:t>Remain appraised of current relevant literature.  (LOC/HOC)</a:t>
            </a:r>
          </a:p>
          <a:p>
            <a:pPr marL="342900" indent="-342900">
              <a:buFont typeface="Arial" panose="020B0604020202020204" pitchFamily="34" charset="0"/>
              <a:buChar char="•"/>
            </a:pPr>
            <a:r>
              <a:rPr lang="en-US" sz="2400" dirty="0"/>
              <a:t>Declare why ethics is important.  (HOC)</a:t>
            </a:r>
          </a:p>
          <a:p>
            <a:pPr marL="342900" indent="-342900">
              <a:buFont typeface="Arial" panose="020B0604020202020204" pitchFamily="34" charset="0"/>
              <a:buChar char="•"/>
            </a:pPr>
            <a:r>
              <a:rPr lang="en-US" sz="2400" dirty="0"/>
              <a:t>Search for alternatives.  (HOC)</a:t>
            </a:r>
          </a:p>
          <a:p>
            <a:pPr marL="342900" indent="-342900">
              <a:buFont typeface="Arial" panose="020B0604020202020204" pitchFamily="34" charset="0"/>
              <a:buChar char="•"/>
            </a:pPr>
            <a:r>
              <a:rPr lang="en-US" sz="2400" dirty="0"/>
              <a:t>Learn how P&amp;D can affect and impact scientific results.   (HOC)</a:t>
            </a:r>
          </a:p>
          <a:p>
            <a:pPr marL="342900" indent="-342900">
              <a:buFont typeface="Arial" panose="020B0604020202020204" pitchFamily="34" charset="0"/>
              <a:buChar char="•"/>
            </a:pPr>
            <a:r>
              <a:rPr lang="en-US" sz="2400" dirty="0"/>
              <a:t>Decide when P&amp;D could be acceptable.  Stated otherwise, why care about it?  (HOC)</a:t>
            </a:r>
          </a:p>
          <a:p>
            <a:pPr marL="342900" indent="-342900">
              <a:buFont typeface="Arial" panose="020B0604020202020204" pitchFamily="34" charset="0"/>
              <a:buChar char="•"/>
            </a:pPr>
            <a:r>
              <a:rPr lang="en-US" sz="2400" dirty="0"/>
              <a:t>Analyze “mission creep” in using the USDA C/D/E scale for non-covered species.  (HOC)</a:t>
            </a:r>
          </a:p>
        </p:txBody>
      </p:sp>
      <p:pic>
        <p:nvPicPr>
          <p:cNvPr id="2050" name="Picture 2" descr="https://pbs.twimg.com/profile_images/3477086803/450d630f2559c1c0d7f54dbf9bc50f5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09" y="4542955"/>
            <a:ext cx="1411968" cy="141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25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4549" y="301516"/>
            <a:ext cx="11289569"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Goal 2</a:t>
            </a:r>
          </a:p>
          <a:p>
            <a:pPr algn="ctr"/>
            <a:r>
              <a:rPr lang="en-US" sz="2800" u="sng" cap="none" dirty="0">
                <a:solidFill>
                  <a:schemeClr val="tx1"/>
                </a:solidFill>
                <a:effectLst/>
                <a:latin typeface="Comic Sans MS" panose="030F0702030302020204" pitchFamily="66" charset="0"/>
              </a:rPr>
              <a:t>Individuals must appreciate various positions by experiencing several ethical considerations about P&amp;D and HE.</a:t>
            </a:r>
          </a:p>
        </p:txBody>
      </p:sp>
      <p:sp>
        <p:nvSpPr>
          <p:cNvPr id="7" name="Rectangle 6"/>
          <p:cNvSpPr/>
          <p:nvPr/>
        </p:nvSpPr>
        <p:spPr>
          <a:xfrm>
            <a:off x="322729" y="1872020"/>
            <a:ext cx="11431389" cy="4801314"/>
          </a:xfrm>
          <a:prstGeom prst="rect">
            <a:avLst/>
          </a:prstGeom>
        </p:spPr>
        <p:txBody>
          <a:bodyPr wrap="square">
            <a:spAutoFit/>
          </a:bodyPr>
          <a:lstStyle/>
          <a:p>
            <a:pPr algn="ctr"/>
            <a:r>
              <a:rPr lang="en-US" dirty="0">
                <a:ea typeface="Calibri" panose="020F0502020204030204" pitchFamily="34" charset="0"/>
                <a:cs typeface="Times New Roman" panose="02020603050405020304" pitchFamily="18" charset="0"/>
              </a:rPr>
              <a:t>Possible support items:</a:t>
            </a:r>
          </a:p>
          <a:p>
            <a:pPr marL="285750" indent="-285750">
              <a:buFont typeface="Arial" panose="020B0604020202020204" pitchFamily="34" charset="0"/>
              <a:buChar char="•"/>
            </a:pPr>
            <a:r>
              <a:rPr lang="en-US" dirty="0"/>
              <a:t>“Category E: Perspectives on Unalleviated Pain and Distress" by Larry Carbone, DVM, MA, PhD, DACLAM, DACAW, an AALAS webinar presented September 27, 2016, available at </a:t>
            </a:r>
            <a:r>
              <a:rPr lang="en-US" u="sng" dirty="0">
                <a:hlinkClick r:id="rId2"/>
              </a:rPr>
              <a:t>https://www.aalas.org/store/meeting?productId=7021919</a:t>
            </a:r>
            <a:r>
              <a:rPr lang="en-US" dirty="0"/>
              <a:t>.  “This webinar will focus on how an IACUC can evaluate Category E study protocols, including whether anesthetics and analgesics will affect data and how untreated pain and distress might also affect data. We will discuss how IACUCs can evaluate the ethical justification for approving a Category E study, especially when it is not certain how pain and pain medications may affect research outcomes.“</a:t>
            </a:r>
          </a:p>
          <a:p>
            <a:pPr marL="285750" indent="-285750">
              <a:buFont typeface="Arial" panose="020B0604020202020204" pitchFamily="34" charset="0"/>
              <a:buChar char="•"/>
            </a:pPr>
            <a:r>
              <a:rPr lang="en-US" dirty="0"/>
              <a:t>Carbone L, Austin J (2016) Pain and Laboratory Animals: Publication Practices for Better Data Reproducibility and Better Animal Welfare. PLoS ONE 11(5): e0155001. doi:10.1371/journal.pone.0155001  </a:t>
            </a:r>
          </a:p>
          <a:p>
            <a:pPr marL="285750"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Sherwin, Chris M., Stine B. Christiansen, Ian J. Duncan, Hans W. Erhard, Don C. Lay, Joy A. </a:t>
            </a:r>
            <a:r>
              <a:rPr lang="en-US" dirty="0" err="1">
                <a:ea typeface="Calibri" panose="020F0502020204030204" pitchFamily="34" charset="0"/>
                <a:cs typeface="Times New Roman" panose="02020603050405020304" pitchFamily="18" charset="0"/>
              </a:rPr>
              <a:t>Mench</a:t>
            </a:r>
            <a:r>
              <a:rPr lang="en-US" dirty="0">
                <a:ea typeface="Calibri" panose="020F0502020204030204" pitchFamily="34" charset="0"/>
                <a:cs typeface="Times New Roman" panose="02020603050405020304" pitchFamily="18" charset="0"/>
              </a:rPr>
              <a:t>, Cheryl E. O’Connor, and J. Carol Petherick. "Guidelines for the ethical use of animals in applied ethology studies." Applied Animal Behaviour Science 81, no. 3 (2003): 291-305.  </a:t>
            </a:r>
            <a:r>
              <a:rPr lang="en-US" dirty="0">
                <a:hlinkClick r:id="rId3"/>
              </a:rPr>
              <a:t>http://dx.doi.org/10.1016/S0168-1591(02)00288-5</a:t>
            </a:r>
            <a:endParaRPr lang="en-US"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ea typeface="Calibri" panose="020F0502020204030204" pitchFamily="34" charset="0"/>
                <a:cs typeface="Times New Roman" panose="02020603050405020304" pitchFamily="18" charset="0"/>
              </a:rPr>
              <a:t>Anonymous. “Guidelines for the treatment of animals in behavioural research and teaching.” Animal Behaviour  83, no. 1 (2012):  301–309. </a:t>
            </a:r>
            <a:r>
              <a:rPr lang="en-US" dirty="0">
                <a:hlinkClick r:id="rId4"/>
              </a:rPr>
              <a:t>http://dx.doi.org/10.1016/j.anbehav.2011.10.031</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995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64549" y="301516"/>
            <a:ext cx="11289569"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Goal 2</a:t>
            </a:r>
          </a:p>
          <a:p>
            <a:pPr algn="ctr"/>
            <a:r>
              <a:rPr lang="en-US" sz="2800" u="sng" cap="none" dirty="0">
                <a:solidFill>
                  <a:schemeClr val="tx1"/>
                </a:solidFill>
                <a:effectLst/>
                <a:latin typeface="Comic Sans MS" panose="030F0702030302020204" pitchFamily="66" charset="0"/>
              </a:rPr>
              <a:t>Individuals must appreciate various positions by experiencing several ethical considerations about P&amp;D and HE.</a:t>
            </a:r>
          </a:p>
        </p:txBody>
      </p:sp>
      <p:sp>
        <p:nvSpPr>
          <p:cNvPr id="5" name="Rectangle 4"/>
          <p:cNvSpPr/>
          <p:nvPr/>
        </p:nvSpPr>
        <p:spPr>
          <a:xfrm>
            <a:off x="5822178" y="2294645"/>
            <a:ext cx="3058597" cy="646331"/>
          </a:xfrm>
          <a:prstGeom prst="rect">
            <a:avLst/>
          </a:prstGeom>
        </p:spPr>
        <p:txBody>
          <a:bodyPr wrap="square">
            <a:spAutoFit/>
          </a:bodyPr>
          <a:lstStyle/>
          <a:p>
            <a:r>
              <a:rPr lang="en-US" dirty="0"/>
              <a:t>Conditions of  housing </a:t>
            </a:r>
          </a:p>
          <a:p>
            <a:r>
              <a:rPr lang="en-US" dirty="0"/>
              <a:t>(T, %RH, light, airflow, etc.)</a:t>
            </a:r>
          </a:p>
        </p:txBody>
      </p:sp>
      <p:sp>
        <p:nvSpPr>
          <p:cNvPr id="8" name="Rectangle 7"/>
          <p:cNvSpPr/>
          <p:nvPr/>
        </p:nvSpPr>
        <p:spPr>
          <a:xfrm>
            <a:off x="4826602" y="3404184"/>
            <a:ext cx="1831352" cy="369332"/>
          </a:xfrm>
          <a:prstGeom prst="rect">
            <a:avLst/>
          </a:prstGeom>
        </p:spPr>
        <p:txBody>
          <a:bodyPr wrap="square">
            <a:spAutoFit/>
          </a:bodyPr>
          <a:lstStyle/>
          <a:p>
            <a:r>
              <a:rPr lang="en-US" dirty="0"/>
              <a:t>Enrichment</a:t>
            </a:r>
          </a:p>
        </p:txBody>
      </p:sp>
      <p:pic>
        <p:nvPicPr>
          <p:cNvPr id="9" name="Picture 2" descr="http://www.clker.com/cliparts/5/9/5/7/1197092151480547426carlitos_BikeWhee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416" y="2997198"/>
            <a:ext cx="2945730" cy="29457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74717" y="4267657"/>
            <a:ext cx="2010273" cy="646331"/>
          </a:xfrm>
          <a:prstGeom prst="rect">
            <a:avLst/>
          </a:prstGeom>
        </p:spPr>
        <p:txBody>
          <a:bodyPr wrap="square">
            <a:spAutoFit/>
          </a:bodyPr>
          <a:lstStyle/>
          <a:p>
            <a:r>
              <a:rPr lang="en-US" dirty="0"/>
              <a:t>Health type (sick, infected)</a:t>
            </a:r>
          </a:p>
        </p:txBody>
      </p:sp>
      <p:sp>
        <p:nvSpPr>
          <p:cNvPr id="11" name="Rectangle 10"/>
          <p:cNvSpPr/>
          <p:nvPr/>
        </p:nvSpPr>
        <p:spPr>
          <a:xfrm>
            <a:off x="9149675" y="2843309"/>
            <a:ext cx="2218266" cy="646331"/>
          </a:xfrm>
          <a:prstGeom prst="rect">
            <a:avLst/>
          </a:prstGeom>
        </p:spPr>
        <p:txBody>
          <a:bodyPr wrap="square">
            <a:spAutoFit/>
          </a:bodyPr>
          <a:lstStyle/>
          <a:p>
            <a:r>
              <a:rPr lang="en-US" dirty="0"/>
              <a:t>Social or single housing</a:t>
            </a:r>
          </a:p>
        </p:txBody>
      </p:sp>
      <p:sp>
        <p:nvSpPr>
          <p:cNvPr id="12" name="Rectangle 11"/>
          <p:cNvSpPr/>
          <p:nvPr/>
        </p:nvSpPr>
        <p:spPr>
          <a:xfrm>
            <a:off x="5082436" y="5645099"/>
            <a:ext cx="2005107" cy="369332"/>
          </a:xfrm>
          <a:prstGeom prst="rect">
            <a:avLst/>
          </a:prstGeom>
        </p:spPr>
        <p:txBody>
          <a:bodyPr wrap="square">
            <a:spAutoFit/>
          </a:bodyPr>
          <a:lstStyle/>
          <a:p>
            <a:r>
              <a:rPr lang="en-US" dirty="0"/>
              <a:t>Territory </a:t>
            </a:r>
          </a:p>
        </p:txBody>
      </p:sp>
      <p:sp>
        <p:nvSpPr>
          <p:cNvPr id="13" name="Rectangle 12"/>
          <p:cNvSpPr/>
          <p:nvPr/>
        </p:nvSpPr>
        <p:spPr>
          <a:xfrm>
            <a:off x="7891968" y="6012554"/>
            <a:ext cx="1771664" cy="369332"/>
          </a:xfrm>
          <a:prstGeom prst="rect">
            <a:avLst/>
          </a:prstGeom>
        </p:spPr>
        <p:txBody>
          <a:bodyPr wrap="square">
            <a:spAutoFit/>
          </a:bodyPr>
          <a:lstStyle/>
          <a:p>
            <a:r>
              <a:rPr lang="en-US" dirty="0"/>
              <a:t>Dominance</a:t>
            </a:r>
          </a:p>
        </p:txBody>
      </p:sp>
      <p:sp>
        <p:nvSpPr>
          <p:cNvPr id="14" name="Rectangle 13"/>
          <p:cNvSpPr/>
          <p:nvPr/>
        </p:nvSpPr>
        <p:spPr>
          <a:xfrm>
            <a:off x="9395369" y="4230043"/>
            <a:ext cx="1336738" cy="369332"/>
          </a:xfrm>
          <a:prstGeom prst="rect">
            <a:avLst/>
          </a:prstGeom>
        </p:spPr>
        <p:txBody>
          <a:bodyPr wrap="square">
            <a:spAutoFit/>
          </a:bodyPr>
          <a:lstStyle/>
          <a:p>
            <a:r>
              <a:rPr lang="en-US" dirty="0"/>
              <a:t>???</a:t>
            </a:r>
          </a:p>
        </p:txBody>
      </p:sp>
      <p:sp>
        <p:nvSpPr>
          <p:cNvPr id="15" name="Rectangle 14"/>
          <p:cNvSpPr/>
          <p:nvPr/>
        </p:nvSpPr>
        <p:spPr>
          <a:xfrm>
            <a:off x="9171146" y="5155112"/>
            <a:ext cx="1336738" cy="369332"/>
          </a:xfrm>
          <a:prstGeom prst="rect">
            <a:avLst/>
          </a:prstGeom>
        </p:spPr>
        <p:txBody>
          <a:bodyPr wrap="square">
            <a:spAutoFit/>
          </a:bodyPr>
          <a:lstStyle/>
          <a:p>
            <a:r>
              <a:rPr lang="en-US" dirty="0"/>
              <a:t>???</a:t>
            </a:r>
          </a:p>
        </p:txBody>
      </p:sp>
      <p:sp>
        <p:nvSpPr>
          <p:cNvPr id="16" name="Rectangle 15"/>
          <p:cNvSpPr/>
          <p:nvPr/>
        </p:nvSpPr>
        <p:spPr>
          <a:xfrm>
            <a:off x="528845" y="3297308"/>
            <a:ext cx="2289174" cy="2031325"/>
          </a:xfrm>
          <a:prstGeom prst="rect">
            <a:avLst/>
          </a:prstGeom>
        </p:spPr>
        <p:txBody>
          <a:bodyPr wrap="square">
            <a:spAutoFit/>
          </a:bodyPr>
          <a:lstStyle/>
          <a:p>
            <a:r>
              <a:rPr lang="en-US" u="sng" dirty="0"/>
              <a:t>Exercise</a:t>
            </a:r>
            <a:r>
              <a:rPr lang="en-US" dirty="0"/>
              <a:t> to enter factors that could potentially affect pain and distress.  Complete the wheel (start with it blank).</a:t>
            </a:r>
          </a:p>
        </p:txBody>
      </p:sp>
      <p:sp>
        <p:nvSpPr>
          <p:cNvPr id="17" name="Rectangle 16"/>
          <p:cNvSpPr/>
          <p:nvPr/>
        </p:nvSpPr>
        <p:spPr>
          <a:xfrm>
            <a:off x="7029912" y="3953503"/>
            <a:ext cx="1336738" cy="646331"/>
          </a:xfrm>
          <a:prstGeom prst="rect">
            <a:avLst/>
          </a:prstGeom>
        </p:spPr>
        <p:txBody>
          <a:bodyPr wrap="square">
            <a:spAutoFit/>
          </a:bodyPr>
          <a:lstStyle/>
          <a:p>
            <a:pPr algn="ctr"/>
            <a:r>
              <a:rPr lang="en-US" dirty="0">
                <a:solidFill>
                  <a:srgbClr val="FFFF00"/>
                </a:solidFill>
              </a:rPr>
              <a:t>Pain and distress</a:t>
            </a:r>
          </a:p>
        </p:txBody>
      </p:sp>
    </p:spTree>
    <p:extLst>
      <p:ext uri="{BB962C8B-B14F-4D97-AF65-F5344CB8AC3E}">
        <p14:creationId xmlns:p14="http://schemas.microsoft.com/office/powerpoint/2010/main" val="25901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7777" y="33039"/>
            <a:ext cx="9213644" cy="1654094"/>
          </a:xfrm>
        </p:spPr>
        <p:txBody>
          <a:bodyPr anchor="t">
            <a:normAutofit/>
          </a:bodyPr>
          <a:lstStyle/>
          <a:p>
            <a:r>
              <a:rPr lang="en-US" sz="3200" u="sng" dirty="0">
                <a:solidFill>
                  <a:schemeClr val="tx1"/>
                </a:solidFill>
                <a:effectLst/>
                <a:latin typeface="Comic Sans MS" panose="030F0702030302020204" pitchFamily="66" charset="0"/>
              </a:rPr>
              <a:t>Pain and Distress</a:t>
            </a:r>
            <a:br>
              <a:rPr lang="en-US" sz="3200" u="sng" dirty="0">
                <a:solidFill>
                  <a:schemeClr val="tx1"/>
                </a:solidFill>
                <a:effectLst/>
                <a:latin typeface="Comic Sans MS" panose="030F0702030302020204" pitchFamily="66" charset="0"/>
              </a:rPr>
            </a:br>
            <a:r>
              <a:rPr lang="en-US" sz="3200" u="sng" dirty="0">
                <a:solidFill>
                  <a:schemeClr val="tx1"/>
                </a:solidFill>
                <a:effectLst/>
                <a:latin typeface="Comic Sans MS" panose="030F0702030302020204" pitchFamily="66" charset="0"/>
              </a:rPr>
              <a:t>and Humane Endpoints</a:t>
            </a:r>
            <a:br>
              <a:rPr lang="en-US" sz="3200" u="sng" dirty="0">
                <a:solidFill>
                  <a:schemeClr val="tx1"/>
                </a:solidFill>
                <a:effectLst/>
                <a:latin typeface="Comic Sans MS" panose="030F0702030302020204" pitchFamily="66" charset="0"/>
              </a:rPr>
            </a:br>
            <a:r>
              <a:rPr lang="en-US" sz="2400" dirty="0">
                <a:solidFill>
                  <a:schemeClr val="tx1"/>
                </a:solidFill>
                <a:effectLst/>
                <a:latin typeface="Comic Sans MS" panose="030F0702030302020204" pitchFamily="66" charset="0"/>
              </a:rPr>
              <a:t>in the Laboratory Animal Facility</a:t>
            </a:r>
            <a:endParaRPr lang="en-US" sz="2400" dirty="0">
              <a:solidFill>
                <a:schemeClr val="tx1"/>
              </a:solidFill>
              <a:latin typeface="Comic Sans MS" panose="030F0702030302020204" pitchFamily="66" charset="0"/>
            </a:endParaRPr>
          </a:p>
        </p:txBody>
      </p:sp>
      <p:pic>
        <p:nvPicPr>
          <p:cNvPr id="4" name="Picture 3" descr="http://images.bigcartel.com/product_images/26144283/PainB.jpg?auto=format&amp;fit=max&amp;h=1000&amp;w=1000"/>
          <p:cNvPicPr/>
          <p:nvPr/>
        </p:nvPicPr>
        <p:blipFill>
          <a:blip r:embed="rId2">
            <a:extLst>
              <a:ext uri="{28A0092B-C50C-407E-A947-70E740481C1C}">
                <a14:useLocalDpi xmlns:a14="http://schemas.microsoft.com/office/drawing/2010/main" val="0"/>
              </a:ext>
            </a:extLst>
          </a:blip>
          <a:srcRect/>
          <a:stretch>
            <a:fillRect/>
          </a:stretch>
        </p:blipFill>
        <p:spPr bwMode="auto">
          <a:xfrm>
            <a:off x="125625" y="709829"/>
            <a:ext cx="2784999" cy="2866171"/>
          </a:xfrm>
          <a:prstGeom prst="rect">
            <a:avLst/>
          </a:prstGeom>
          <a:noFill/>
          <a:ln>
            <a:noFill/>
          </a:ln>
        </p:spPr>
      </p:pic>
      <p:sp>
        <p:nvSpPr>
          <p:cNvPr id="13" name="TextBox 12"/>
          <p:cNvSpPr txBox="1"/>
          <p:nvPr/>
        </p:nvSpPr>
        <p:spPr>
          <a:xfrm>
            <a:off x="125626" y="3571991"/>
            <a:ext cx="4026877" cy="307777"/>
          </a:xfrm>
          <a:prstGeom prst="rect">
            <a:avLst/>
          </a:prstGeom>
          <a:noFill/>
        </p:spPr>
        <p:txBody>
          <a:bodyPr wrap="square" rtlCol="0">
            <a:spAutoFit/>
          </a:bodyPr>
          <a:lstStyle/>
          <a:p>
            <a:r>
              <a:rPr lang="en-US" sz="1400" dirty="0"/>
              <a:t>courtesy of Prof. Paul Flecknell</a:t>
            </a:r>
          </a:p>
        </p:txBody>
      </p:sp>
      <p:sp>
        <p:nvSpPr>
          <p:cNvPr id="6" name="TextBox 5"/>
          <p:cNvSpPr txBox="1"/>
          <p:nvPr/>
        </p:nvSpPr>
        <p:spPr>
          <a:xfrm>
            <a:off x="3183468" y="1845733"/>
            <a:ext cx="8602132" cy="4708981"/>
          </a:xfrm>
          <a:prstGeom prst="rect">
            <a:avLst/>
          </a:prstGeom>
          <a:noFill/>
        </p:spPr>
        <p:txBody>
          <a:bodyPr wrap="square" rtlCol="0">
            <a:spAutoFit/>
          </a:bodyPr>
          <a:lstStyle/>
          <a:p>
            <a:r>
              <a:rPr lang="en-US" sz="2000" dirty="0"/>
              <a:t>	These training modules were designed by Group A of the August 2016 cohort convened by PRIM&amp;R during the ICARE </a:t>
            </a:r>
            <a:r>
              <a:rPr lang="en-US" sz="2000" dirty="0" smtClean="0"/>
              <a:t>Train-the-Trainer Institute.  </a:t>
            </a:r>
            <a:r>
              <a:rPr lang="en-US" sz="2000" dirty="0"/>
              <a:t>The premise was to learn </a:t>
            </a:r>
            <a:r>
              <a:rPr lang="en-US" sz="2000" dirty="0" smtClean="0"/>
              <a:t>active </a:t>
            </a:r>
            <a:r>
              <a:rPr lang="en-US" sz="2000" dirty="0"/>
              <a:t>learning techniques and apply them to facets of laboratory animal program management and the care and use of laboratory animals.  The assignment for Group A was “pain and distress (P&amp;D) and humane endpoints (HE)”. </a:t>
            </a:r>
          </a:p>
          <a:p>
            <a:r>
              <a:rPr lang="en-US" sz="2000" dirty="0"/>
              <a:t>	We - Bruce W. Kennedy, Kelly Fusco, Gene Hines, Tanise Jackson, and Trina Smith – wish you success as you incorporate our ideas into your own institutional training program regarding this important subject.  Feel free to adapt as you see fit to suit your audience, time frames, and institutional needs.</a:t>
            </a:r>
          </a:p>
          <a:p>
            <a:r>
              <a:rPr lang="en-US" sz="2000" dirty="0"/>
              <a:t>	While it is Group A that designed and contributed this material, we are grateful for the training and guidance we received during the workshop.</a:t>
            </a:r>
          </a:p>
          <a:p>
            <a:endParaRPr lang="en-US" sz="2000" dirty="0"/>
          </a:p>
        </p:txBody>
      </p:sp>
    </p:spTree>
    <p:extLst>
      <p:ext uri="{BB962C8B-B14F-4D97-AF65-F5344CB8AC3E}">
        <p14:creationId xmlns:p14="http://schemas.microsoft.com/office/powerpoint/2010/main" val="1735122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Goal 3a</a:t>
            </a:r>
          </a:p>
          <a:p>
            <a:pPr algn="ctr"/>
            <a:r>
              <a:rPr lang="en-US" sz="3600" u="sng" cap="none" dirty="0">
                <a:solidFill>
                  <a:schemeClr val="tx1"/>
                </a:solidFill>
                <a:effectLst/>
                <a:latin typeface="Comic Sans MS" panose="030F0702030302020204" pitchFamily="66" charset="0"/>
              </a:rPr>
              <a:t>Understanding and recognizing P&amp;D</a:t>
            </a:r>
            <a:endParaRPr lang="en-US" sz="3600" b="1" cap="none" dirty="0">
              <a:solidFill>
                <a:schemeClr val="tx1"/>
              </a:solidFill>
              <a:latin typeface="Comic Sans MS" panose="030F0702030302020204" pitchFamily="66" charset="0"/>
            </a:endParaRPr>
          </a:p>
        </p:txBody>
      </p:sp>
      <p:pic>
        <p:nvPicPr>
          <p:cNvPr id="1026" name="Picture 2" descr="http://thepeakperformancecenter.com/wp-content/uploads/2015/08/Learning-Objectives-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18" y="1592812"/>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17057" y="2917750"/>
            <a:ext cx="9177867" cy="2677656"/>
          </a:xfrm>
          <a:prstGeom prst="rect">
            <a:avLst/>
          </a:prstGeom>
        </p:spPr>
        <p:txBody>
          <a:bodyPr wrap="square">
            <a:spAutoFit/>
          </a:bodyPr>
          <a:lstStyle/>
          <a:p>
            <a:pPr marL="287338" indent="-287338">
              <a:buFont typeface="Arial" panose="020B0604020202020204" pitchFamily="34" charset="0"/>
              <a:buChar char="•"/>
            </a:pPr>
            <a:r>
              <a:rPr lang="en-US" sz="2400" dirty="0">
                <a:ea typeface="Calibri" panose="020F0502020204030204" pitchFamily="34" charset="0"/>
                <a:cs typeface="Times New Roman" panose="02020603050405020304" pitchFamily="18" charset="0"/>
              </a:rPr>
              <a:t>Define and describe pain, its various types and possible causes.  (LOC)</a:t>
            </a:r>
          </a:p>
          <a:p>
            <a:pPr marL="287338" indent="-287338">
              <a:buFont typeface="Arial" panose="020B0604020202020204" pitchFamily="34" charset="0"/>
              <a:buChar char="•"/>
            </a:pPr>
            <a:r>
              <a:rPr lang="en-US" sz="2400" dirty="0">
                <a:ea typeface="Calibri" panose="020F0502020204030204" pitchFamily="34" charset="0"/>
                <a:cs typeface="Times New Roman" panose="02020603050405020304" pitchFamily="18" charset="0"/>
              </a:rPr>
              <a:t>Define and describe different forms of stress.  (LOC)</a:t>
            </a:r>
          </a:p>
          <a:p>
            <a:pPr marL="287338" indent="-287338">
              <a:buFont typeface="Arial" panose="020B0604020202020204" pitchFamily="34" charset="0"/>
              <a:buChar char="•"/>
            </a:pPr>
            <a:r>
              <a:rPr lang="en-US" sz="2400" dirty="0">
                <a:ea typeface="Calibri" panose="020F0502020204030204" pitchFamily="34" charset="0"/>
                <a:cs typeface="Times New Roman" panose="02020603050405020304" pitchFamily="18" charset="0"/>
              </a:rPr>
              <a:t>Recognize species specific behaviors and distinguish them from P&amp;D.  (LOC/HOC)</a:t>
            </a:r>
          </a:p>
          <a:p>
            <a:pPr marL="287338" indent="-287338">
              <a:buFont typeface="Arial" panose="020B0604020202020204" pitchFamily="34" charset="0"/>
              <a:buChar char="•"/>
            </a:pPr>
            <a:r>
              <a:rPr lang="en-US" sz="2400" dirty="0">
                <a:ea typeface="Calibri" panose="020F0502020204030204" pitchFamily="34" charset="0"/>
                <a:cs typeface="Times New Roman" panose="02020603050405020304" pitchFamily="18" charset="0"/>
              </a:rPr>
              <a:t>Distinguish what is scientifically justified P&amp;D, consistent with sound research design.  (HOC)</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505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u="sng" cap="none" dirty="0">
                <a:solidFill>
                  <a:schemeClr val="tx1"/>
                </a:solidFill>
                <a:effectLst/>
                <a:latin typeface="Comic Sans MS" panose="030F0702030302020204" pitchFamily="66" charset="0"/>
              </a:rPr>
              <a:t>Goal 3a: </a:t>
            </a:r>
            <a:r>
              <a:rPr lang="en-US" sz="3200" u="sng" cap="none" dirty="0">
                <a:solidFill>
                  <a:schemeClr val="tx1"/>
                </a:solidFill>
                <a:effectLst/>
                <a:latin typeface="Comic Sans MS" panose="030F0702030302020204" pitchFamily="66" charset="0"/>
              </a:rPr>
              <a:t>Understanding and recognizing P&amp;D</a:t>
            </a:r>
          </a:p>
          <a:p>
            <a:pPr algn="ctr"/>
            <a:r>
              <a:rPr lang="en-US" sz="2800" cap="none" dirty="0">
                <a:solidFill>
                  <a:schemeClr val="tx1"/>
                </a:solidFill>
                <a:effectLst/>
                <a:latin typeface="Comic Sans MS" panose="030F0702030302020204" pitchFamily="66" charset="0"/>
              </a:rPr>
              <a:t>Objective: Distinguish what is scientifically justified P&amp;D</a:t>
            </a:r>
          </a:p>
          <a:p>
            <a:pPr algn="ctr"/>
            <a:r>
              <a:rPr lang="en-US" sz="2800" cap="none"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Summative assessments: Role play, read protocol</a:t>
            </a:r>
          </a:p>
          <a:p>
            <a:pPr algn="ctr"/>
            <a:r>
              <a:rPr lang="en-US" sz="2800" cap="none"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for scenarios, and report</a:t>
            </a:r>
          </a:p>
          <a:p>
            <a:pPr algn="ctr"/>
            <a:endParaRPr lang="en-US" sz="3600" b="1" cap="none" dirty="0">
              <a:solidFill>
                <a:schemeClr val="tx1"/>
              </a:solidFill>
              <a:latin typeface="Comic Sans MS" panose="030F0702030302020204" pitchFamily="66" charset="0"/>
            </a:endParaRPr>
          </a:p>
        </p:txBody>
      </p:sp>
      <p:pic>
        <p:nvPicPr>
          <p:cNvPr id="3" name="Picture 7" descr="C:\Documents and Settings\bkennedy\Desktop\front page of ACUC appl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79129">
            <a:off x="4120242" y="2540640"/>
            <a:ext cx="2764393" cy="357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355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3a</a:t>
            </a:r>
          </a:p>
          <a:p>
            <a:pPr algn="ctr"/>
            <a:r>
              <a:rPr lang="en-US" sz="3600" u="sng" cap="none" dirty="0">
                <a:solidFill>
                  <a:prstClr val="white"/>
                </a:solidFill>
                <a:effectLst/>
                <a:latin typeface="Comic Sans MS" panose="030F0702030302020204" pitchFamily="66" charset="0"/>
              </a:rPr>
              <a:t>Understanding and recognizing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
        <p:nvSpPr>
          <p:cNvPr id="3" name="Rectangle 2"/>
          <p:cNvSpPr/>
          <p:nvPr/>
        </p:nvSpPr>
        <p:spPr>
          <a:xfrm>
            <a:off x="902493" y="2829039"/>
            <a:ext cx="10387014" cy="2862322"/>
          </a:xfrm>
          <a:prstGeom prst="rect">
            <a:avLst/>
          </a:prstGeom>
        </p:spPr>
        <p:txBody>
          <a:bodyPr wrap="square">
            <a:spAutoFit/>
          </a:bodyPr>
          <a:lstStyle/>
          <a:p>
            <a:r>
              <a:rPr lang="en-US" b="1" u="sng" dirty="0">
                <a:solidFill>
                  <a:prstClr val="white"/>
                </a:solidFill>
              </a:rPr>
              <a:t>Pain</a:t>
            </a:r>
            <a:r>
              <a:rPr lang="en-US" dirty="0">
                <a:solidFill>
                  <a:prstClr val="white"/>
                </a:solidFill>
              </a:rPr>
              <a:t> is an unpleasant sensory and emotional experience associated with actual or potential tissue damage that typically involves a noxious stimulus that activates nociceptors in the body’s tissues that convey signals to the central nervous system (</a:t>
            </a:r>
            <a:r>
              <a:rPr lang="en-US" dirty="0">
                <a:solidFill>
                  <a:prstClr val="white"/>
                </a:solidFill>
                <a:hlinkClick r:id="rId2"/>
              </a:rPr>
              <a:t>Pain</a:t>
            </a:r>
            <a:r>
              <a:rPr lang="en-US" baseline="30000" dirty="0">
                <a:solidFill>
                  <a:prstClr val="white"/>
                </a:solidFill>
              </a:rPr>
              <a:t>1</a:t>
            </a:r>
            <a:r>
              <a:rPr lang="en-US" dirty="0">
                <a:solidFill>
                  <a:prstClr val="white"/>
                </a:solidFill>
              </a:rPr>
              <a:t>, p. 13).  </a:t>
            </a:r>
          </a:p>
          <a:p>
            <a:endParaRPr lang="en-US" dirty="0">
              <a:solidFill>
                <a:prstClr val="white"/>
              </a:solidFill>
            </a:endParaRPr>
          </a:p>
          <a:p>
            <a:r>
              <a:rPr lang="en-US" b="1" u="sng" dirty="0">
                <a:solidFill>
                  <a:prstClr val="white"/>
                </a:solidFill>
              </a:rPr>
              <a:t>Momentary/Slight Pain</a:t>
            </a:r>
            <a:r>
              <a:rPr lang="en-US" dirty="0">
                <a:solidFill>
                  <a:prstClr val="white"/>
                </a:solidFill>
              </a:rPr>
              <a:t> refers to pain that is momentary, such as associated with a needle stick (e.g., drug injection, venipuncture) or an experimentally applied noxious stimulus that does not produce noticeable tissue damage (e.g., pinch, mild and brief electric shock). Momentary pain may generate a withdrawal reflex or vocalization, however, this pain is of very short duration (seconds to tens of seconds, or perhaps minutes when assessing pain tolerance) and consequences to the subject are minimal and brief (</a:t>
            </a:r>
            <a:r>
              <a:rPr lang="en-US" dirty="0">
                <a:solidFill>
                  <a:prstClr val="white"/>
                </a:solidFill>
                <a:hlinkClick r:id="rId3"/>
              </a:rPr>
              <a:t>Pain</a:t>
            </a:r>
            <a:r>
              <a:rPr lang="en-US" baseline="30000" dirty="0">
                <a:solidFill>
                  <a:prstClr val="white"/>
                </a:solidFill>
              </a:rPr>
              <a:t>1</a:t>
            </a:r>
            <a:r>
              <a:rPr lang="en-US" dirty="0">
                <a:solidFill>
                  <a:prstClr val="white"/>
                </a:solidFill>
              </a:rPr>
              <a:t>, p. 18).</a:t>
            </a:r>
            <a:endParaRPr lang="en-US" sz="2800" dirty="0">
              <a:solidFill>
                <a:prstClr val="white">
                  <a:lumMod val="65000"/>
                </a:prstClr>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4" name="TextBox 3"/>
          <p:cNvSpPr txBox="1"/>
          <p:nvPr/>
        </p:nvSpPr>
        <p:spPr>
          <a:xfrm>
            <a:off x="1455938" y="1083076"/>
            <a:ext cx="683580" cy="369332"/>
          </a:xfrm>
          <a:prstGeom prst="rect">
            <a:avLst/>
          </a:prstGeom>
          <a:noFill/>
        </p:spPr>
        <p:txBody>
          <a:bodyPr wrap="square" rtlCol="0" anchor="t">
            <a:spAutoFit/>
          </a:bodyPr>
          <a:lstStyle/>
          <a:p>
            <a:endParaRPr lang="en-US" dirty="0"/>
          </a:p>
        </p:txBody>
      </p:sp>
      <p:pic>
        <p:nvPicPr>
          <p:cNvPr id="5" name="Picture 2" descr="http://thepeakperformancecenter.com/wp-content/uploads/2015/08/Learning-Objectives-targ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09" y="1436263"/>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69161" y="1896552"/>
            <a:ext cx="9344025" cy="461665"/>
          </a:xfrm>
          <a:prstGeom prst="rect">
            <a:avLst/>
          </a:prstGeom>
          <a:noFill/>
        </p:spPr>
        <p:txBody>
          <a:bodyPr wrap="square" rtlCol="0">
            <a:spAutoFit/>
          </a:bodyPr>
          <a:lstStyle/>
          <a:p>
            <a:r>
              <a:rPr lang="en-US" sz="2400" dirty="0">
                <a:latin typeface="Comic Sans MS" panose="030F0702030302020204" pitchFamily="66" charset="0"/>
                <a:ea typeface="Calibri" panose="020F0502020204030204" pitchFamily="34" charset="0"/>
                <a:cs typeface="Times New Roman" panose="02020603050405020304" pitchFamily="18" charset="0"/>
              </a:rPr>
              <a:t>Define and describe pain, its various types and possible causes.</a:t>
            </a:r>
            <a:endParaRPr lang="en-US" sz="2400" dirty="0"/>
          </a:p>
        </p:txBody>
      </p:sp>
    </p:spTree>
    <p:extLst>
      <p:ext uri="{BB962C8B-B14F-4D97-AF65-F5344CB8AC3E}">
        <p14:creationId xmlns:p14="http://schemas.microsoft.com/office/powerpoint/2010/main" val="2478094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3a</a:t>
            </a:r>
          </a:p>
          <a:p>
            <a:pPr algn="ctr"/>
            <a:r>
              <a:rPr lang="en-US" sz="3600" u="sng" cap="none" dirty="0">
                <a:solidFill>
                  <a:prstClr val="white"/>
                </a:solidFill>
                <a:effectLst/>
                <a:latin typeface="Comic Sans MS" panose="030F0702030302020204" pitchFamily="66" charset="0"/>
              </a:rPr>
              <a:t>Understanding and recognizing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
        <p:nvSpPr>
          <p:cNvPr id="3" name="Rectangle 2"/>
          <p:cNvSpPr/>
          <p:nvPr/>
        </p:nvSpPr>
        <p:spPr>
          <a:xfrm>
            <a:off x="757238" y="2563861"/>
            <a:ext cx="10601325" cy="4247317"/>
          </a:xfrm>
          <a:prstGeom prst="rect">
            <a:avLst/>
          </a:prstGeom>
        </p:spPr>
        <p:txBody>
          <a:bodyPr wrap="square">
            <a:spAutoFit/>
          </a:bodyPr>
          <a:lstStyle/>
          <a:p>
            <a:r>
              <a:rPr lang="en-US" b="1" u="sng" dirty="0">
                <a:solidFill>
                  <a:prstClr val="white"/>
                </a:solidFill>
              </a:rPr>
              <a:t>Stress</a:t>
            </a:r>
            <a:r>
              <a:rPr lang="en-US" dirty="0">
                <a:solidFill>
                  <a:prstClr val="white"/>
                </a:solidFill>
              </a:rPr>
              <a:t> is a real or perceived perturbation to an organism’s physiological homeostasis or psychological well-being—the body uses behavioral or physiological mechanisms to counter the perturbation. Stressors can </a:t>
            </a:r>
            <a:r>
              <a:rPr lang="en-US" b="1" i="1" dirty="0">
                <a:solidFill>
                  <a:prstClr val="white"/>
                </a:solidFill>
              </a:rPr>
              <a:t>elicit coping mechanisms or adaptive changes</a:t>
            </a:r>
            <a:r>
              <a:rPr lang="en-US" dirty="0">
                <a:solidFill>
                  <a:prstClr val="white"/>
                </a:solidFill>
              </a:rPr>
              <a:t>, including behavioral reactions, activation of the sympathetic nervous system and adrenal medulla, secretion of stress hormones, and mobilization of the immune system (</a:t>
            </a:r>
            <a:r>
              <a:rPr lang="en-US" dirty="0">
                <a:solidFill>
                  <a:prstClr val="white"/>
                </a:solidFill>
                <a:hlinkClick r:id="rId2"/>
              </a:rPr>
              <a:t>Distress</a:t>
            </a:r>
            <a:r>
              <a:rPr lang="en-US" baseline="30000" dirty="0">
                <a:solidFill>
                  <a:prstClr val="white"/>
                </a:solidFill>
              </a:rPr>
              <a:t>1</a:t>
            </a:r>
            <a:r>
              <a:rPr lang="en-US" dirty="0">
                <a:solidFill>
                  <a:prstClr val="white"/>
                </a:solidFill>
              </a:rPr>
              <a:t>, p. 2). Minor perturbations may be stressful and/or negatively affect an animal’s moment-to-moment emotional state but they would not impair its adaptive capacity and therefore not cause distress (</a:t>
            </a:r>
            <a:r>
              <a:rPr lang="en-US" dirty="0">
                <a:solidFill>
                  <a:prstClr val="white"/>
                </a:solidFill>
                <a:hlinkClick r:id="rId3"/>
              </a:rPr>
              <a:t>Distress</a:t>
            </a:r>
            <a:r>
              <a:rPr lang="en-US" baseline="30000" dirty="0">
                <a:solidFill>
                  <a:prstClr val="white"/>
                </a:solidFill>
              </a:rPr>
              <a:t>1</a:t>
            </a:r>
            <a:r>
              <a:rPr lang="en-US" dirty="0">
                <a:solidFill>
                  <a:prstClr val="white"/>
                </a:solidFill>
              </a:rPr>
              <a:t>, p. 4).</a:t>
            </a:r>
          </a:p>
          <a:p>
            <a:endParaRPr lang="en-US" dirty="0">
              <a:solidFill>
                <a:prstClr val="white"/>
              </a:solidFill>
            </a:endParaRPr>
          </a:p>
          <a:p>
            <a:pPr marL="228600" lvl="1" indent="-228600">
              <a:buFont typeface="Courier New" panose="02070309020205020404" pitchFamily="49" charset="0"/>
              <a:buChar char="o"/>
            </a:pPr>
            <a:r>
              <a:rPr lang="en-US" dirty="0">
                <a:solidFill>
                  <a:prstClr val="white"/>
                </a:solidFill>
              </a:rPr>
              <a:t> </a:t>
            </a:r>
            <a:r>
              <a:rPr lang="en-US" b="1" u="sng" dirty="0">
                <a:solidFill>
                  <a:prstClr val="white"/>
                </a:solidFill>
              </a:rPr>
              <a:t>Eustress</a:t>
            </a:r>
            <a:r>
              <a:rPr lang="en-US" dirty="0">
                <a:solidFill>
                  <a:prstClr val="white"/>
                </a:solidFill>
              </a:rPr>
              <a:t> is a state where an animal may not necessarily consider a stressor to be unpleasant, despite the observer’s subjective perception to the contrary.  For example, both naturally rewarding behaviors (e.g. exercise) and the self-administration of a drug (e.g. cocaine) may increase sympathetic activity and circulating glucocorticoids and recruit multiple physiological to adapt to and oppose the drug’s action in a profile very similar to that seen following aversive stimuli (</a:t>
            </a:r>
            <a:r>
              <a:rPr lang="en-US" dirty="0">
                <a:solidFill>
                  <a:prstClr val="white"/>
                </a:solidFill>
                <a:hlinkClick r:id="rId4"/>
              </a:rPr>
              <a:t>Distress</a:t>
            </a:r>
            <a:r>
              <a:rPr lang="en-US" baseline="30000" dirty="0">
                <a:solidFill>
                  <a:prstClr val="white"/>
                </a:solidFill>
              </a:rPr>
              <a:t>1</a:t>
            </a:r>
            <a:r>
              <a:rPr lang="en-US" dirty="0">
                <a:solidFill>
                  <a:prstClr val="white"/>
                </a:solidFill>
              </a:rPr>
              <a:t>, p. 15). </a:t>
            </a:r>
            <a:endParaRPr lang="en-US" sz="2800" dirty="0">
              <a:solidFill>
                <a:prstClr val="white">
                  <a:lumMod val="65000"/>
                </a:prstClr>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2" descr="http://thepeakperformancecenter.com/wp-content/uploads/2015/08/Learning-Objectives-targ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09" y="1436263"/>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69161" y="1896552"/>
            <a:ext cx="9344025" cy="461665"/>
          </a:xfrm>
          <a:prstGeom prst="rect">
            <a:avLst/>
          </a:prstGeom>
          <a:noFill/>
        </p:spPr>
        <p:txBody>
          <a:bodyPr wrap="square" rtlCol="0">
            <a:spAutoFit/>
          </a:bodyPr>
          <a:lstStyle/>
          <a:p>
            <a:r>
              <a:rPr lang="en-US" sz="2400" dirty="0">
                <a:latin typeface="Comic Sans MS" panose="030F0702030302020204" pitchFamily="66" charset="0"/>
                <a:ea typeface="Calibri" panose="020F0502020204030204" pitchFamily="34" charset="0"/>
                <a:cs typeface="Times New Roman" panose="02020603050405020304" pitchFamily="18" charset="0"/>
              </a:rPr>
              <a:t>Define and describe different forms of stress.</a:t>
            </a:r>
            <a:endParaRPr lang="en-US" sz="2400" dirty="0"/>
          </a:p>
        </p:txBody>
      </p:sp>
    </p:spTree>
    <p:extLst>
      <p:ext uri="{BB962C8B-B14F-4D97-AF65-F5344CB8AC3E}">
        <p14:creationId xmlns:p14="http://schemas.microsoft.com/office/powerpoint/2010/main" val="2211730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3a</a:t>
            </a:r>
          </a:p>
          <a:p>
            <a:pPr algn="ctr"/>
            <a:r>
              <a:rPr lang="en-US" sz="3600" u="sng" cap="none" dirty="0">
                <a:solidFill>
                  <a:prstClr val="white"/>
                </a:solidFill>
                <a:effectLst/>
                <a:latin typeface="Comic Sans MS" panose="030F0702030302020204" pitchFamily="66" charset="0"/>
              </a:rPr>
              <a:t>Understanding and recognizing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
        <p:nvSpPr>
          <p:cNvPr id="3" name="Rectangle 2"/>
          <p:cNvSpPr/>
          <p:nvPr/>
        </p:nvSpPr>
        <p:spPr>
          <a:xfrm>
            <a:off x="800100" y="2980015"/>
            <a:ext cx="10346646" cy="2585323"/>
          </a:xfrm>
          <a:prstGeom prst="rect">
            <a:avLst/>
          </a:prstGeom>
        </p:spPr>
        <p:txBody>
          <a:bodyPr wrap="square">
            <a:spAutoFit/>
          </a:bodyPr>
          <a:lstStyle/>
          <a:p>
            <a:r>
              <a:rPr lang="en-US" b="1" u="sng" dirty="0">
                <a:solidFill>
                  <a:prstClr val="white"/>
                </a:solidFill>
              </a:rPr>
              <a:t>Distress</a:t>
            </a:r>
            <a:r>
              <a:rPr lang="en-US" dirty="0">
                <a:solidFill>
                  <a:prstClr val="white"/>
                </a:solidFill>
              </a:rPr>
              <a:t> is an aversive state in which an animal </a:t>
            </a:r>
            <a:r>
              <a:rPr lang="en-US" b="1" i="1" dirty="0">
                <a:solidFill>
                  <a:prstClr val="white"/>
                </a:solidFill>
              </a:rPr>
              <a:t>fails to cope or adjust</a:t>
            </a:r>
            <a:r>
              <a:rPr lang="en-US" dirty="0">
                <a:solidFill>
                  <a:prstClr val="white"/>
                </a:solidFill>
              </a:rPr>
              <a:t> to various stressors with which it is presented (</a:t>
            </a:r>
            <a:r>
              <a:rPr lang="en-US" dirty="0">
                <a:solidFill>
                  <a:prstClr val="white"/>
                </a:solidFill>
                <a:hlinkClick r:id="rId2"/>
              </a:rPr>
              <a:t>Guide</a:t>
            </a:r>
            <a:r>
              <a:rPr lang="en-US" baseline="30000" dirty="0">
                <a:solidFill>
                  <a:prstClr val="white"/>
                </a:solidFill>
              </a:rPr>
              <a:t>2</a:t>
            </a:r>
            <a:r>
              <a:rPr lang="en-US" dirty="0">
                <a:solidFill>
                  <a:prstClr val="white"/>
                </a:solidFill>
              </a:rPr>
              <a:t> p. 121), and relies on the intensity of the stressor intensity and the </a:t>
            </a:r>
            <a:r>
              <a:rPr lang="en-US" b="1" i="1" dirty="0">
                <a:solidFill>
                  <a:prstClr val="white"/>
                </a:solidFill>
              </a:rPr>
              <a:t>capacity of the individual animal to respond</a:t>
            </a:r>
            <a:r>
              <a:rPr lang="en-US" dirty="0">
                <a:solidFill>
                  <a:prstClr val="white"/>
                </a:solidFill>
              </a:rPr>
              <a:t> (</a:t>
            </a:r>
            <a:r>
              <a:rPr lang="en-US" dirty="0">
                <a:solidFill>
                  <a:prstClr val="white"/>
                </a:solidFill>
                <a:hlinkClick r:id="rId3"/>
              </a:rPr>
              <a:t>Distress</a:t>
            </a:r>
            <a:r>
              <a:rPr lang="en-US" baseline="30000" dirty="0">
                <a:solidFill>
                  <a:prstClr val="white"/>
                </a:solidFill>
              </a:rPr>
              <a:t>1</a:t>
            </a:r>
            <a:r>
              <a:rPr lang="en-US" dirty="0">
                <a:solidFill>
                  <a:prstClr val="white"/>
                </a:solidFill>
              </a:rPr>
              <a:t>, p. 3).  Progression into the maladaptive state of distress may be due to severe or prolonged stress or multiple cumulative stressful events (Distress p. 15). </a:t>
            </a:r>
          </a:p>
          <a:p>
            <a:endParaRPr lang="en-US" dirty="0">
              <a:solidFill>
                <a:prstClr val="white"/>
              </a:solidFill>
            </a:endParaRPr>
          </a:p>
          <a:p>
            <a:r>
              <a:rPr lang="en-US" dirty="0">
                <a:solidFill>
                  <a:prstClr val="white"/>
                </a:solidFill>
              </a:rPr>
              <a:t>Generally, a state of </a:t>
            </a:r>
            <a:r>
              <a:rPr lang="en-US" b="1" i="1" dirty="0">
                <a:solidFill>
                  <a:prstClr val="white"/>
                </a:solidFill>
              </a:rPr>
              <a:t>distress develops over a relatively long period of time</a:t>
            </a:r>
            <a:r>
              <a:rPr lang="en-US" dirty="0">
                <a:solidFill>
                  <a:prstClr val="white"/>
                </a:solidFill>
              </a:rPr>
              <a:t>; however, short, intense stressor(s) can also compromise animal wellbeing and induce acute distress (</a:t>
            </a:r>
            <a:r>
              <a:rPr lang="en-US" dirty="0">
                <a:solidFill>
                  <a:prstClr val="white"/>
                </a:solidFill>
                <a:hlinkClick r:id="rId4"/>
              </a:rPr>
              <a:t>Distress</a:t>
            </a:r>
            <a:r>
              <a:rPr lang="en-US" baseline="30000" dirty="0">
                <a:solidFill>
                  <a:prstClr val="white"/>
                </a:solidFill>
              </a:rPr>
              <a:t>1</a:t>
            </a:r>
            <a:r>
              <a:rPr lang="en-US" dirty="0">
                <a:solidFill>
                  <a:prstClr val="white"/>
                </a:solidFill>
              </a:rPr>
              <a:t>, p. 14).</a:t>
            </a:r>
            <a:endParaRPr lang="en-US" sz="2800" dirty="0">
              <a:solidFill>
                <a:prstClr val="white">
                  <a:lumMod val="65000"/>
                </a:prstClr>
              </a:solidFill>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2" descr="http://thepeakperformancecenter.com/wp-content/uploads/2015/08/Learning-Objectives-targ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09" y="1436263"/>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69161" y="1896552"/>
            <a:ext cx="9344025" cy="461665"/>
          </a:xfrm>
          <a:prstGeom prst="rect">
            <a:avLst/>
          </a:prstGeom>
          <a:noFill/>
        </p:spPr>
        <p:txBody>
          <a:bodyPr wrap="square" rtlCol="0">
            <a:spAutoFit/>
          </a:bodyPr>
          <a:lstStyle/>
          <a:p>
            <a:r>
              <a:rPr lang="en-US" sz="2400" dirty="0">
                <a:latin typeface="Comic Sans MS" panose="030F0702030302020204" pitchFamily="66" charset="0"/>
                <a:ea typeface="Calibri" panose="020F0502020204030204" pitchFamily="34" charset="0"/>
                <a:cs typeface="Times New Roman" panose="02020603050405020304" pitchFamily="18" charset="0"/>
              </a:rPr>
              <a:t>Define and describe different forms of stress, cont.</a:t>
            </a:r>
            <a:endParaRPr lang="en-US" sz="2400" dirty="0"/>
          </a:p>
        </p:txBody>
      </p:sp>
    </p:spTree>
    <p:extLst>
      <p:ext uri="{BB962C8B-B14F-4D97-AF65-F5344CB8AC3E}">
        <p14:creationId xmlns:p14="http://schemas.microsoft.com/office/powerpoint/2010/main" val="529168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3a</a:t>
            </a:r>
          </a:p>
          <a:p>
            <a:pPr algn="ctr"/>
            <a:r>
              <a:rPr lang="en-US" sz="3600" u="sng" cap="none" dirty="0">
                <a:solidFill>
                  <a:prstClr val="white"/>
                </a:solidFill>
                <a:effectLst/>
                <a:latin typeface="Comic Sans MS" panose="030F0702030302020204" pitchFamily="66" charset="0"/>
              </a:rPr>
              <a:t>Understanding and recognizing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
        <p:nvSpPr>
          <p:cNvPr id="3" name="Rectangle 2"/>
          <p:cNvSpPr/>
          <p:nvPr/>
        </p:nvSpPr>
        <p:spPr>
          <a:xfrm>
            <a:off x="657225" y="2508542"/>
            <a:ext cx="10601325" cy="3970318"/>
          </a:xfrm>
          <a:prstGeom prst="rect">
            <a:avLst/>
          </a:prstGeom>
        </p:spPr>
        <p:txBody>
          <a:bodyPr wrap="square" anchor="t">
            <a:spAutoFit/>
          </a:bodyPr>
          <a:lstStyle/>
          <a:p>
            <a:pPr marL="285750"/>
            <a:r>
              <a:rPr lang="en-US" b="1" u="sng" dirty="0">
                <a:solidFill>
                  <a:prstClr val="white"/>
                </a:solidFill>
              </a:rPr>
              <a:t>Failure to cope (a subset of distress)</a:t>
            </a:r>
            <a:r>
              <a:rPr lang="en-US" baseline="30000" dirty="0">
                <a:solidFill>
                  <a:prstClr val="white"/>
                </a:solidFill>
              </a:rPr>
              <a:t> 3</a:t>
            </a:r>
            <a:r>
              <a:rPr lang="en-US" dirty="0">
                <a:solidFill>
                  <a:prstClr val="white"/>
                </a:solidFill>
              </a:rPr>
              <a:t>, as a threshold for distress, can be thought of as the body being unable to compensate for physiologic or psychologic perturbations, even with veterinary treatment.  A few examples of such perturbations (categorized as USDA Pain Category E) include, but not be limited to:</a:t>
            </a:r>
            <a:endParaRPr lang="en-US" dirty="0"/>
          </a:p>
          <a:p>
            <a:pPr lvl="1" indent="-171450">
              <a:buFont typeface="Arial" panose="020B0604020202020204" pitchFamily="34" charset="0"/>
              <a:buChar char="•"/>
            </a:pPr>
            <a:r>
              <a:rPr lang="en-US" dirty="0">
                <a:solidFill>
                  <a:prstClr val="white"/>
                </a:solidFill>
              </a:rPr>
              <a:t>Cardiac failure or other fluid balance issue leading to severe fluid overload and respiratory distress</a:t>
            </a:r>
            <a:endParaRPr lang="en-US" dirty="0"/>
          </a:p>
          <a:p>
            <a:pPr lvl="1" indent="-171450">
              <a:buFont typeface="Arial" panose="020B0604020202020204" pitchFamily="34" charset="0"/>
              <a:buChar char="•"/>
            </a:pPr>
            <a:r>
              <a:rPr lang="en-US" dirty="0">
                <a:solidFill>
                  <a:prstClr val="white"/>
                </a:solidFill>
              </a:rPr>
              <a:t>Regardless of cause, the inability to correct sustained weight loss leading to </a:t>
            </a:r>
            <a:r>
              <a:rPr lang="en-US" u="sng" dirty="0">
                <a:solidFill>
                  <a:prstClr val="white"/>
                </a:solidFill>
              </a:rPr>
              <a:t>total weight loss of 20%</a:t>
            </a:r>
            <a:r>
              <a:rPr lang="en-US" dirty="0">
                <a:solidFill>
                  <a:prstClr val="white"/>
                </a:solidFill>
              </a:rPr>
              <a:t>  coupled with reduced body condition</a:t>
            </a:r>
            <a:endParaRPr lang="en-US" dirty="0"/>
          </a:p>
          <a:p>
            <a:pPr lvl="1" indent="-171450">
              <a:buFont typeface="Arial" panose="020B0604020202020204" pitchFamily="34" charset="0"/>
              <a:buChar char="•"/>
            </a:pPr>
            <a:r>
              <a:rPr lang="en-US" dirty="0">
                <a:solidFill>
                  <a:prstClr val="white"/>
                </a:solidFill>
              </a:rPr>
              <a:t>Severe liver disease leading to anorexia (with weight loss, as above), chronic vomiting, and chronic diarrhea</a:t>
            </a:r>
            <a:endParaRPr lang="en-US" dirty="0"/>
          </a:p>
          <a:p>
            <a:pPr lvl="1" indent="-171450">
              <a:buFont typeface="Arial" panose="020B0604020202020204" pitchFamily="34" charset="0"/>
              <a:buChar char="•"/>
            </a:pPr>
            <a:r>
              <a:rPr lang="en-US" dirty="0">
                <a:solidFill>
                  <a:prstClr val="white"/>
                </a:solidFill>
              </a:rPr>
              <a:t>Illness resulting in severe discomfort and a moribund state, often manifested as the inability to </a:t>
            </a:r>
            <a:r>
              <a:rPr lang="en-US" u="sng" dirty="0">
                <a:solidFill>
                  <a:prstClr val="white"/>
                </a:solidFill>
              </a:rPr>
              <a:t>maintain normal posture</a:t>
            </a:r>
            <a:r>
              <a:rPr lang="en-US" dirty="0">
                <a:solidFill>
                  <a:prstClr val="white"/>
                </a:solidFill>
              </a:rPr>
              <a:t> </a:t>
            </a:r>
            <a:endParaRPr lang="en-US" dirty="0"/>
          </a:p>
          <a:p>
            <a:pPr lvl="1" indent="-171450">
              <a:buFont typeface="Arial" panose="020B0604020202020204" pitchFamily="34" charset="0"/>
              <a:buChar char="•"/>
            </a:pPr>
            <a:r>
              <a:rPr lang="en-US" dirty="0">
                <a:solidFill>
                  <a:prstClr val="white"/>
                </a:solidFill>
              </a:rPr>
              <a:t>Unwillingness to use limb </a:t>
            </a:r>
            <a:r>
              <a:rPr lang="en-US" dirty="0" smtClean="0">
                <a:solidFill>
                  <a:prstClr val="white"/>
                </a:solidFill>
              </a:rPr>
              <a:t>(s</a:t>
            </a:r>
            <a:r>
              <a:rPr lang="en-US" dirty="0">
                <a:solidFill>
                  <a:prstClr val="white"/>
                </a:solidFill>
              </a:rPr>
              <a:t>) for ambulation, e.g. three-legged lame, following appropriate veterinary intervention</a:t>
            </a:r>
            <a:endParaRPr lang="en-US" dirty="0"/>
          </a:p>
        </p:txBody>
      </p:sp>
      <p:pic>
        <p:nvPicPr>
          <p:cNvPr id="5" name="Picture 2" descr="http://thepeakperformancecenter.com/wp-content/uploads/2015/08/Learning-Objectives-targ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09" y="1436263"/>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69161" y="1896552"/>
            <a:ext cx="9344025" cy="461665"/>
          </a:xfrm>
          <a:prstGeom prst="rect">
            <a:avLst/>
          </a:prstGeom>
          <a:noFill/>
        </p:spPr>
        <p:txBody>
          <a:bodyPr wrap="square" rtlCol="0">
            <a:spAutoFit/>
          </a:bodyPr>
          <a:lstStyle/>
          <a:p>
            <a:r>
              <a:rPr lang="en-US" sz="2400" dirty="0">
                <a:latin typeface="Comic Sans MS" panose="030F0702030302020204" pitchFamily="66" charset="0"/>
                <a:ea typeface="Calibri" panose="020F0502020204030204" pitchFamily="34" charset="0"/>
                <a:cs typeface="Times New Roman" panose="02020603050405020304" pitchFamily="18" charset="0"/>
              </a:rPr>
              <a:t>Define and describe different forms of stress, cont.</a:t>
            </a:r>
            <a:endParaRPr lang="en-US" sz="2400" dirty="0"/>
          </a:p>
        </p:txBody>
      </p:sp>
    </p:spTree>
    <p:extLst>
      <p:ext uri="{BB962C8B-B14F-4D97-AF65-F5344CB8AC3E}">
        <p14:creationId xmlns:p14="http://schemas.microsoft.com/office/powerpoint/2010/main" val="198516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12192000" cy="774994"/>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3a - </a:t>
            </a:r>
            <a:r>
              <a:rPr lang="en-US" sz="3600" u="sng" cap="none" dirty="0">
                <a:solidFill>
                  <a:prstClr val="white"/>
                </a:solidFill>
                <a:effectLst/>
                <a:latin typeface="Comic Sans MS" panose="030F0702030302020204" pitchFamily="66" charset="0"/>
              </a:rPr>
              <a:t>Understanding and recognizing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
        <p:nvSpPr>
          <p:cNvPr id="11" name="Freeform: Shape 10"/>
          <p:cNvSpPr/>
          <p:nvPr/>
        </p:nvSpPr>
        <p:spPr>
          <a:xfrm rot="7595233">
            <a:off x="1373811" y="5042431"/>
            <a:ext cx="1137478" cy="40122"/>
          </a:xfrm>
          <a:custGeom>
            <a:avLst/>
            <a:gdLst/>
            <a:ahLst/>
            <a:cxnLst/>
            <a:rect l="0" t="0" r="0" b="0"/>
            <a:pathLst>
              <a:path>
                <a:moveTo>
                  <a:pt x="0" y="20061"/>
                </a:moveTo>
                <a:lnTo>
                  <a:pt x="1137478" y="20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p:cNvSpPr/>
          <p:nvPr/>
        </p:nvSpPr>
        <p:spPr>
          <a:xfrm rot="1802793">
            <a:off x="3703590" y="4488278"/>
            <a:ext cx="912668" cy="40122"/>
          </a:xfrm>
          <a:custGeom>
            <a:avLst/>
            <a:gdLst/>
            <a:ahLst/>
            <a:cxnLst/>
            <a:rect l="0" t="0" r="0" b="0"/>
            <a:pathLst>
              <a:path>
                <a:moveTo>
                  <a:pt x="0" y="20061"/>
                </a:moveTo>
                <a:lnTo>
                  <a:pt x="912668" y="20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p:cNvSpPr/>
          <p:nvPr/>
        </p:nvSpPr>
        <p:spPr>
          <a:xfrm rot="21101247">
            <a:off x="3624030" y="3634208"/>
            <a:ext cx="903843" cy="40122"/>
          </a:xfrm>
          <a:custGeom>
            <a:avLst/>
            <a:gdLst/>
            <a:ahLst/>
            <a:cxnLst/>
            <a:rect l="0" t="0" r="0" b="0"/>
            <a:pathLst>
              <a:path>
                <a:moveTo>
                  <a:pt x="0" y="20061"/>
                </a:moveTo>
                <a:lnTo>
                  <a:pt x="903843" y="20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p:cNvSpPr/>
          <p:nvPr/>
        </p:nvSpPr>
        <p:spPr>
          <a:xfrm rot="17962162">
            <a:off x="3043465" y="2567590"/>
            <a:ext cx="1082506" cy="40122"/>
          </a:xfrm>
          <a:custGeom>
            <a:avLst/>
            <a:gdLst/>
            <a:ahLst/>
            <a:cxnLst/>
            <a:rect l="0" t="0" r="0" b="0"/>
            <a:pathLst>
              <a:path>
                <a:moveTo>
                  <a:pt x="0" y="20061"/>
                </a:moveTo>
                <a:lnTo>
                  <a:pt x="1082506" y="20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Oval 14"/>
          <p:cNvSpPr/>
          <p:nvPr/>
        </p:nvSpPr>
        <p:spPr>
          <a:xfrm>
            <a:off x="1401369" y="2487341"/>
            <a:ext cx="2975321" cy="3200025"/>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reeform: Shape 15"/>
          <p:cNvSpPr/>
          <p:nvPr/>
        </p:nvSpPr>
        <p:spPr>
          <a:xfrm>
            <a:off x="3418988" y="857209"/>
            <a:ext cx="1533151" cy="1325556"/>
          </a:xfrm>
          <a:custGeom>
            <a:avLst/>
            <a:gdLst>
              <a:gd name="connsiteX0" fmla="*/ 0 w 1533151"/>
              <a:gd name="connsiteY0" fmla="*/ 662778 h 1325556"/>
              <a:gd name="connsiteX1" fmla="*/ 766576 w 1533151"/>
              <a:gd name="connsiteY1" fmla="*/ 0 h 1325556"/>
              <a:gd name="connsiteX2" fmla="*/ 1533152 w 1533151"/>
              <a:gd name="connsiteY2" fmla="*/ 662778 h 1325556"/>
              <a:gd name="connsiteX3" fmla="*/ 766576 w 1533151"/>
              <a:gd name="connsiteY3" fmla="*/ 1325556 h 1325556"/>
              <a:gd name="connsiteX4" fmla="*/ 0 w 1533151"/>
              <a:gd name="connsiteY4" fmla="*/ 662778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151" h="1325556">
                <a:moveTo>
                  <a:pt x="0" y="662778"/>
                </a:moveTo>
                <a:cubicBezTo>
                  <a:pt x="0" y="296736"/>
                  <a:pt x="343208" y="0"/>
                  <a:pt x="766576" y="0"/>
                </a:cubicBezTo>
                <a:cubicBezTo>
                  <a:pt x="1189944" y="0"/>
                  <a:pt x="1533152" y="296736"/>
                  <a:pt x="1533152" y="662778"/>
                </a:cubicBezTo>
                <a:cubicBezTo>
                  <a:pt x="1533152" y="1028820"/>
                  <a:pt x="1189944" y="1325556"/>
                  <a:pt x="766576" y="1325556"/>
                </a:cubicBezTo>
                <a:cubicBezTo>
                  <a:pt x="343208" y="1325556"/>
                  <a:pt x="0" y="1028820"/>
                  <a:pt x="0" y="662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590" tIns="206188" rIns="236590" bIns="206188" numCol="1" spcCol="1270" anchor="ctr" anchorCtr="0">
            <a:noAutofit/>
          </a:bodyPr>
          <a:lstStyle/>
          <a:p>
            <a:pPr algn="ctr" defTabSz="844550">
              <a:lnSpc>
                <a:spcPct val="90000"/>
              </a:lnSpc>
              <a:spcBef>
                <a:spcPct val="0"/>
              </a:spcBef>
              <a:spcAft>
                <a:spcPct val="35000"/>
              </a:spcAft>
            </a:pPr>
            <a:r>
              <a:rPr lang="en-US" sz="1900" dirty="0">
                <a:solidFill>
                  <a:prstClr val="white"/>
                </a:solidFill>
              </a:rPr>
              <a:t>PAIN</a:t>
            </a:r>
          </a:p>
        </p:txBody>
      </p:sp>
      <p:sp>
        <p:nvSpPr>
          <p:cNvPr id="17" name="Freeform: Shape 16"/>
          <p:cNvSpPr/>
          <p:nvPr/>
        </p:nvSpPr>
        <p:spPr>
          <a:xfrm>
            <a:off x="5553860" y="857209"/>
            <a:ext cx="2299727" cy="1325556"/>
          </a:xfrm>
          <a:custGeom>
            <a:avLst/>
            <a:gdLst>
              <a:gd name="connsiteX0" fmla="*/ 0 w 2299727"/>
              <a:gd name="connsiteY0" fmla="*/ 0 h 1325556"/>
              <a:gd name="connsiteX1" fmla="*/ 2299727 w 2299727"/>
              <a:gd name="connsiteY1" fmla="*/ 0 h 1325556"/>
              <a:gd name="connsiteX2" fmla="*/ 2299727 w 2299727"/>
              <a:gd name="connsiteY2" fmla="*/ 1325556 h 1325556"/>
              <a:gd name="connsiteX3" fmla="*/ 0 w 2299727"/>
              <a:gd name="connsiteY3" fmla="*/ 1325556 h 1325556"/>
              <a:gd name="connsiteX4" fmla="*/ 0 w 2299727"/>
              <a:gd name="connsiteY4" fmla="*/ 0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27" h="1325556">
                <a:moveTo>
                  <a:pt x="0" y="0"/>
                </a:moveTo>
                <a:lnTo>
                  <a:pt x="2299727" y="0"/>
                </a:lnTo>
                <a:lnTo>
                  <a:pt x="2299727" y="1325556"/>
                </a:lnTo>
                <a:lnTo>
                  <a:pt x="0" y="1325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57150" lvl="1" indent="-57150" defTabSz="444500">
              <a:lnSpc>
                <a:spcPct val="90000"/>
              </a:lnSpc>
              <a:spcBef>
                <a:spcPct val="0"/>
              </a:spcBef>
              <a:spcAft>
                <a:spcPct val="15000"/>
              </a:spcAft>
              <a:buFontTx/>
              <a:buChar char="•"/>
            </a:pPr>
            <a:endParaRPr lang="en-US" sz="1000" dirty="0">
              <a:solidFill>
                <a:prstClr val="white">
                  <a:hueOff val="0"/>
                  <a:satOff val="0"/>
                  <a:lumOff val="0"/>
                  <a:alphaOff val="0"/>
                </a:prstClr>
              </a:solidFill>
            </a:endParaRPr>
          </a:p>
          <a:p>
            <a:pPr marL="57150" lvl="1" indent="-57150" defTabSz="311150">
              <a:lnSpc>
                <a:spcPct val="90000"/>
              </a:lnSpc>
              <a:spcBef>
                <a:spcPct val="0"/>
              </a:spcBef>
              <a:spcAft>
                <a:spcPct val="15000"/>
              </a:spcAft>
              <a:buFontTx/>
              <a:buChar char="•"/>
            </a:pPr>
            <a:endParaRPr lang="en-US" sz="700" dirty="0">
              <a:solidFill>
                <a:prstClr val="white">
                  <a:hueOff val="0"/>
                  <a:satOff val="0"/>
                  <a:lumOff val="0"/>
                  <a:alphaOff val="0"/>
                </a:prstClr>
              </a:solidFill>
            </a:endParaRPr>
          </a:p>
        </p:txBody>
      </p:sp>
      <p:sp>
        <p:nvSpPr>
          <p:cNvPr id="18" name="Freeform: Shape 17"/>
          <p:cNvSpPr/>
          <p:nvPr/>
        </p:nvSpPr>
        <p:spPr>
          <a:xfrm>
            <a:off x="4516163" y="2830335"/>
            <a:ext cx="1325556" cy="1325556"/>
          </a:xfrm>
          <a:custGeom>
            <a:avLst/>
            <a:gdLst>
              <a:gd name="connsiteX0" fmla="*/ 0 w 1325556"/>
              <a:gd name="connsiteY0" fmla="*/ 662778 h 1325556"/>
              <a:gd name="connsiteX1" fmla="*/ 662778 w 1325556"/>
              <a:gd name="connsiteY1" fmla="*/ 0 h 1325556"/>
              <a:gd name="connsiteX2" fmla="*/ 1325556 w 1325556"/>
              <a:gd name="connsiteY2" fmla="*/ 662778 h 1325556"/>
              <a:gd name="connsiteX3" fmla="*/ 662778 w 1325556"/>
              <a:gd name="connsiteY3" fmla="*/ 1325556 h 1325556"/>
              <a:gd name="connsiteX4" fmla="*/ 0 w 1325556"/>
              <a:gd name="connsiteY4" fmla="*/ 662778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556" h="1325556">
                <a:moveTo>
                  <a:pt x="0" y="662778"/>
                </a:moveTo>
                <a:cubicBezTo>
                  <a:pt x="0" y="296736"/>
                  <a:pt x="296736" y="0"/>
                  <a:pt x="662778" y="0"/>
                </a:cubicBezTo>
                <a:cubicBezTo>
                  <a:pt x="1028820" y="0"/>
                  <a:pt x="1325556" y="296736"/>
                  <a:pt x="1325556" y="662778"/>
                </a:cubicBezTo>
                <a:cubicBezTo>
                  <a:pt x="1325556" y="1028820"/>
                  <a:pt x="1028820" y="1325556"/>
                  <a:pt x="662778" y="1325556"/>
                </a:cubicBezTo>
                <a:cubicBezTo>
                  <a:pt x="296736" y="1325556"/>
                  <a:pt x="0" y="1028820"/>
                  <a:pt x="0" y="662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188" tIns="206188" rIns="206188" bIns="206188" numCol="1" spcCol="1270" anchor="ctr" anchorCtr="0">
            <a:noAutofit/>
          </a:bodyPr>
          <a:lstStyle/>
          <a:p>
            <a:pPr algn="ctr" defTabSz="844550">
              <a:lnSpc>
                <a:spcPct val="90000"/>
              </a:lnSpc>
              <a:spcBef>
                <a:spcPct val="0"/>
              </a:spcBef>
              <a:spcAft>
                <a:spcPct val="35000"/>
              </a:spcAft>
            </a:pPr>
            <a:r>
              <a:rPr lang="en-US" sz="1900" dirty="0">
                <a:solidFill>
                  <a:prstClr val="white"/>
                </a:solidFill>
              </a:rPr>
              <a:t>Stress</a:t>
            </a:r>
          </a:p>
        </p:txBody>
      </p:sp>
      <p:sp>
        <p:nvSpPr>
          <p:cNvPr id="19" name="Freeform: Shape 18"/>
          <p:cNvSpPr/>
          <p:nvPr/>
        </p:nvSpPr>
        <p:spPr>
          <a:xfrm>
            <a:off x="5992350" y="2830335"/>
            <a:ext cx="5994863" cy="1325556"/>
          </a:xfrm>
          <a:custGeom>
            <a:avLst/>
            <a:gdLst>
              <a:gd name="connsiteX0" fmla="*/ 0 w 1988334"/>
              <a:gd name="connsiteY0" fmla="*/ 0 h 1325556"/>
              <a:gd name="connsiteX1" fmla="*/ 1988334 w 1988334"/>
              <a:gd name="connsiteY1" fmla="*/ 0 h 1325556"/>
              <a:gd name="connsiteX2" fmla="*/ 1988334 w 1988334"/>
              <a:gd name="connsiteY2" fmla="*/ 1325556 h 1325556"/>
              <a:gd name="connsiteX3" fmla="*/ 0 w 1988334"/>
              <a:gd name="connsiteY3" fmla="*/ 1325556 h 1325556"/>
              <a:gd name="connsiteX4" fmla="*/ 0 w 1988334"/>
              <a:gd name="connsiteY4" fmla="*/ 0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334" h="1325556">
                <a:moveTo>
                  <a:pt x="0" y="0"/>
                </a:moveTo>
                <a:lnTo>
                  <a:pt x="1988334" y="0"/>
                </a:lnTo>
                <a:lnTo>
                  <a:pt x="1988334" y="1325556"/>
                </a:lnTo>
                <a:lnTo>
                  <a:pt x="0" y="1325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55600"/>
            <a:r>
              <a:rPr lang="en-US" sz="1400" b="1" dirty="0">
                <a:solidFill>
                  <a:prstClr val="white">
                    <a:hueOff val="0"/>
                    <a:satOff val="0"/>
                    <a:lumOff val="0"/>
                    <a:alphaOff val="0"/>
                  </a:prstClr>
                </a:solidFill>
              </a:rPr>
              <a:t>Definition:  </a:t>
            </a:r>
            <a:r>
              <a:rPr lang="en-US" sz="1400" dirty="0">
                <a:solidFill>
                  <a:prstClr val="white">
                    <a:hueOff val="0"/>
                    <a:satOff val="0"/>
                    <a:lumOff val="0"/>
                    <a:alphaOff val="0"/>
                  </a:prstClr>
                </a:solidFill>
              </a:rPr>
              <a:t>is a real or perceived perturbation to an organism’s physiological homeostasis or psychological well-being—the body uses behavioral or physiological mechanisms to counter the perturbation. </a:t>
            </a:r>
          </a:p>
          <a:p>
            <a:pPr marL="285750" lvl="1" indent="-285750" defTabSz="355600"/>
            <a:r>
              <a:rPr lang="en-US" sz="1400" b="1" dirty="0">
                <a:solidFill>
                  <a:prstClr val="white">
                    <a:hueOff val="0"/>
                    <a:satOff val="0"/>
                    <a:lumOff val="0"/>
                    <a:alphaOff val="0"/>
                  </a:prstClr>
                </a:solidFill>
              </a:rPr>
              <a:t>Example: </a:t>
            </a:r>
            <a:r>
              <a:rPr lang="en-US" sz="1400" dirty="0">
                <a:solidFill>
                  <a:prstClr val="white">
                    <a:hueOff val="0"/>
                    <a:satOff val="0"/>
                    <a:lumOff val="0"/>
                    <a:alphaOff val="0"/>
                  </a:prstClr>
                </a:solidFill>
              </a:rPr>
              <a:t>Capture of wild animals to restrain for blood/tissue collection before release into their natural habitat. </a:t>
            </a:r>
          </a:p>
        </p:txBody>
      </p:sp>
      <p:sp>
        <p:nvSpPr>
          <p:cNvPr id="20" name="Freeform: Shape 19"/>
          <p:cNvSpPr/>
          <p:nvPr/>
        </p:nvSpPr>
        <p:spPr>
          <a:xfrm>
            <a:off x="4465872" y="4405904"/>
            <a:ext cx="1325556" cy="1325556"/>
          </a:xfrm>
          <a:custGeom>
            <a:avLst/>
            <a:gdLst>
              <a:gd name="connsiteX0" fmla="*/ 0 w 1325556"/>
              <a:gd name="connsiteY0" fmla="*/ 662778 h 1325556"/>
              <a:gd name="connsiteX1" fmla="*/ 662778 w 1325556"/>
              <a:gd name="connsiteY1" fmla="*/ 0 h 1325556"/>
              <a:gd name="connsiteX2" fmla="*/ 1325556 w 1325556"/>
              <a:gd name="connsiteY2" fmla="*/ 662778 h 1325556"/>
              <a:gd name="connsiteX3" fmla="*/ 662778 w 1325556"/>
              <a:gd name="connsiteY3" fmla="*/ 1325556 h 1325556"/>
              <a:gd name="connsiteX4" fmla="*/ 0 w 1325556"/>
              <a:gd name="connsiteY4" fmla="*/ 662778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556" h="1325556">
                <a:moveTo>
                  <a:pt x="0" y="662778"/>
                </a:moveTo>
                <a:cubicBezTo>
                  <a:pt x="0" y="296736"/>
                  <a:pt x="296736" y="0"/>
                  <a:pt x="662778" y="0"/>
                </a:cubicBezTo>
                <a:cubicBezTo>
                  <a:pt x="1028820" y="0"/>
                  <a:pt x="1325556" y="296736"/>
                  <a:pt x="1325556" y="662778"/>
                </a:cubicBezTo>
                <a:cubicBezTo>
                  <a:pt x="1325556" y="1028820"/>
                  <a:pt x="1028820" y="1325556"/>
                  <a:pt x="662778" y="1325556"/>
                </a:cubicBezTo>
                <a:cubicBezTo>
                  <a:pt x="296736" y="1325556"/>
                  <a:pt x="0" y="1028820"/>
                  <a:pt x="0" y="662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188" tIns="206188" rIns="206188" bIns="206188" numCol="1" spcCol="1270" anchor="ctr" anchorCtr="0">
            <a:noAutofit/>
          </a:bodyPr>
          <a:lstStyle/>
          <a:p>
            <a:pPr algn="ctr" defTabSz="844550">
              <a:lnSpc>
                <a:spcPct val="90000"/>
              </a:lnSpc>
              <a:spcBef>
                <a:spcPct val="0"/>
              </a:spcBef>
              <a:spcAft>
                <a:spcPct val="35000"/>
              </a:spcAft>
            </a:pPr>
            <a:r>
              <a:rPr lang="en-US" sz="1900" dirty="0">
                <a:solidFill>
                  <a:prstClr val="white"/>
                </a:solidFill>
              </a:rPr>
              <a:t>Distress</a:t>
            </a:r>
          </a:p>
        </p:txBody>
      </p:sp>
      <p:sp>
        <p:nvSpPr>
          <p:cNvPr id="21" name="Freeform: Shape 20"/>
          <p:cNvSpPr/>
          <p:nvPr/>
        </p:nvSpPr>
        <p:spPr>
          <a:xfrm>
            <a:off x="5992351" y="4405904"/>
            <a:ext cx="5951998" cy="1325556"/>
          </a:xfrm>
          <a:custGeom>
            <a:avLst/>
            <a:gdLst>
              <a:gd name="connsiteX0" fmla="*/ 0 w 1988334"/>
              <a:gd name="connsiteY0" fmla="*/ 0 h 1325556"/>
              <a:gd name="connsiteX1" fmla="*/ 1988334 w 1988334"/>
              <a:gd name="connsiteY1" fmla="*/ 0 h 1325556"/>
              <a:gd name="connsiteX2" fmla="*/ 1988334 w 1988334"/>
              <a:gd name="connsiteY2" fmla="*/ 1325556 h 1325556"/>
              <a:gd name="connsiteX3" fmla="*/ 0 w 1988334"/>
              <a:gd name="connsiteY3" fmla="*/ 1325556 h 1325556"/>
              <a:gd name="connsiteX4" fmla="*/ 0 w 1988334"/>
              <a:gd name="connsiteY4" fmla="*/ 0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334" h="1325556">
                <a:moveTo>
                  <a:pt x="0" y="0"/>
                </a:moveTo>
                <a:lnTo>
                  <a:pt x="1988334" y="0"/>
                </a:lnTo>
                <a:lnTo>
                  <a:pt x="1988334" y="1325556"/>
                </a:lnTo>
                <a:lnTo>
                  <a:pt x="0" y="1325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defTabSz="355600"/>
            <a:r>
              <a:rPr lang="en-US" sz="1400" b="1" dirty="0">
                <a:solidFill>
                  <a:prstClr val="white">
                    <a:hueOff val="0"/>
                    <a:satOff val="0"/>
                    <a:lumOff val="0"/>
                    <a:alphaOff val="0"/>
                  </a:prstClr>
                </a:solidFill>
              </a:rPr>
              <a:t>Definition: </a:t>
            </a:r>
            <a:r>
              <a:rPr lang="en-US" sz="1400" dirty="0">
                <a:solidFill>
                  <a:prstClr val="white">
                    <a:hueOff val="0"/>
                    <a:satOff val="0"/>
                    <a:lumOff val="0"/>
                    <a:alphaOff val="0"/>
                  </a:prstClr>
                </a:solidFill>
              </a:rPr>
              <a:t>a state of </a:t>
            </a:r>
            <a:r>
              <a:rPr lang="en-US" sz="1400" b="1" i="1" dirty="0">
                <a:solidFill>
                  <a:prstClr val="white">
                    <a:hueOff val="0"/>
                    <a:satOff val="0"/>
                    <a:lumOff val="0"/>
                    <a:alphaOff val="0"/>
                  </a:prstClr>
                </a:solidFill>
              </a:rPr>
              <a:t>distress develops over a relatively long period of time</a:t>
            </a:r>
            <a:r>
              <a:rPr lang="en-US" sz="1400" dirty="0">
                <a:solidFill>
                  <a:prstClr val="white">
                    <a:hueOff val="0"/>
                    <a:satOff val="0"/>
                    <a:lumOff val="0"/>
                    <a:alphaOff val="0"/>
                  </a:prstClr>
                </a:solidFill>
              </a:rPr>
              <a:t>; however, short, intense stressor(s) can also compromise animal wellbeing and induce acute distress .</a:t>
            </a:r>
          </a:p>
          <a:p>
            <a:pPr marL="228600" lvl="1" indent="-228600" defTabSz="355600"/>
            <a:r>
              <a:rPr lang="en-US" sz="1400" b="1" dirty="0">
                <a:solidFill>
                  <a:prstClr val="white">
                    <a:hueOff val="0"/>
                    <a:satOff val="0"/>
                    <a:lumOff val="0"/>
                    <a:alphaOff val="0"/>
                  </a:prstClr>
                </a:solidFill>
              </a:rPr>
              <a:t>Example: </a:t>
            </a:r>
            <a:r>
              <a:rPr lang="en-US" sz="1400" dirty="0">
                <a:solidFill>
                  <a:prstClr val="white">
                    <a:hueOff val="0"/>
                    <a:satOff val="0"/>
                    <a:lumOff val="0"/>
                    <a:alphaOff val="0"/>
                  </a:prstClr>
                </a:solidFill>
              </a:rPr>
              <a:t>Prolonged restraint of an animal to induce a model of learned helplessness.  Animals may exhibit signs of failure to cope at this point.</a:t>
            </a:r>
          </a:p>
        </p:txBody>
      </p:sp>
      <p:sp>
        <p:nvSpPr>
          <p:cNvPr id="22" name="Freeform: Shape 21"/>
          <p:cNvSpPr/>
          <p:nvPr/>
        </p:nvSpPr>
        <p:spPr>
          <a:xfrm>
            <a:off x="545731" y="5388562"/>
            <a:ext cx="1325556" cy="1325556"/>
          </a:xfrm>
          <a:custGeom>
            <a:avLst/>
            <a:gdLst>
              <a:gd name="connsiteX0" fmla="*/ 0 w 1325556"/>
              <a:gd name="connsiteY0" fmla="*/ 662778 h 1325556"/>
              <a:gd name="connsiteX1" fmla="*/ 662778 w 1325556"/>
              <a:gd name="connsiteY1" fmla="*/ 0 h 1325556"/>
              <a:gd name="connsiteX2" fmla="*/ 1325556 w 1325556"/>
              <a:gd name="connsiteY2" fmla="*/ 662778 h 1325556"/>
              <a:gd name="connsiteX3" fmla="*/ 662778 w 1325556"/>
              <a:gd name="connsiteY3" fmla="*/ 1325556 h 1325556"/>
              <a:gd name="connsiteX4" fmla="*/ 0 w 1325556"/>
              <a:gd name="connsiteY4" fmla="*/ 662778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556" h="1325556">
                <a:moveTo>
                  <a:pt x="0" y="662778"/>
                </a:moveTo>
                <a:cubicBezTo>
                  <a:pt x="0" y="296736"/>
                  <a:pt x="296736" y="0"/>
                  <a:pt x="662778" y="0"/>
                </a:cubicBezTo>
                <a:cubicBezTo>
                  <a:pt x="1028820" y="0"/>
                  <a:pt x="1325556" y="296736"/>
                  <a:pt x="1325556" y="662778"/>
                </a:cubicBezTo>
                <a:cubicBezTo>
                  <a:pt x="1325556" y="1028820"/>
                  <a:pt x="1028820" y="1325556"/>
                  <a:pt x="662778" y="1325556"/>
                </a:cubicBezTo>
                <a:cubicBezTo>
                  <a:pt x="296736" y="1325556"/>
                  <a:pt x="0" y="1028820"/>
                  <a:pt x="0" y="662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188" tIns="206188" rIns="206188" bIns="206188" numCol="1" spcCol="1270" anchor="ctr" anchorCtr="0">
            <a:noAutofit/>
          </a:bodyPr>
          <a:lstStyle/>
          <a:p>
            <a:pPr algn="ctr" defTabSz="844550">
              <a:lnSpc>
                <a:spcPct val="90000"/>
              </a:lnSpc>
              <a:spcBef>
                <a:spcPct val="0"/>
              </a:spcBef>
              <a:spcAft>
                <a:spcPct val="35000"/>
              </a:spcAft>
            </a:pPr>
            <a:r>
              <a:rPr lang="en-US" sz="1900" dirty="0">
                <a:solidFill>
                  <a:prstClr val="white"/>
                </a:solidFill>
              </a:rPr>
              <a:t>Eustress</a:t>
            </a:r>
          </a:p>
        </p:txBody>
      </p:sp>
      <p:sp>
        <p:nvSpPr>
          <p:cNvPr id="4" name="TextBox 3"/>
          <p:cNvSpPr txBox="1"/>
          <p:nvPr/>
        </p:nvSpPr>
        <p:spPr>
          <a:xfrm>
            <a:off x="2307506" y="2768118"/>
            <a:ext cx="1544714" cy="276999"/>
          </a:xfrm>
          <a:prstGeom prst="rect">
            <a:avLst/>
          </a:prstGeom>
          <a:noFill/>
        </p:spPr>
        <p:txBody>
          <a:bodyPr wrap="square" rtlCol="0">
            <a:spAutoFit/>
          </a:bodyPr>
          <a:lstStyle/>
          <a:p>
            <a:r>
              <a:rPr lang="en-US" sz="1200" b="1" dirty="0">
                <a:solidFill>
                  <a:prstClr val="black"/>
                </a:solidFill>
              </a:rPr>
              <a:t>Animal Welfare</a:t>
            </a:r>
          </a:p>
        </p:txBody>
      </p:sp>
      <p:sp>
        <p:nvSpPr>
          <p:cNvPr id="5" name="TextBox 4"/>
          <p:cNvSpPr txBox="1"/>
          <p:nvPr/>
        </p:nvSpPr>
        <p:spPr>
          <a:xfrm>
            <a:off x="3204150" y="4165705"/>
            <a:ext cx="985419" cy="830997"/>
          </a:xfrm>
          <a:prstGeom prst="rect">
            <a:avLst/>
          </a:prstGeom>
          <a:noFill/>
        </p:spPr>
        <p:txBody>
          <a:bodyPr wrap="square" rtlCol="0">
            <a:spAutoFit/>
          </a:bodyPr>
          <a:lstStyle/>
          <a:p>
            <a:r>
              <a:rPr lang="en-US" sz="1200" b="1" dirty="0">
                <a:solidFill>
                  <a:prstClr val="black"/>
                </a:solidFill>
              </a:rPr>
              <a:t>Healthy Animal= Healthy data point</a:t>
            </a:r>
          </a:p>
        </p:txBody>
      </p:sp>
      <p:sp>
        <p:nvSpPr>
          <p:cNvPr id="8" name="TextBox 7"/>
          <p:cNvSpPr txBox="1"/>
          <p:nvPr/>
        </p:nvSpPr>
        <p:spPr>
          <a:xfrm>
            <a:off x="2818134" y="5887442"/>
            <a:ext cx="8907141" cy="738664"/>
          </a:xfrm>
          <a:prstGeom prst="rect">
            <a:avLst/>
          </a:prstGeom>
          <a:noFill/>
        </p:spPr>
        <p:txBody>
          <a:bodyPr wrap="square" rtlCol="0">
            <a:spAutoFit/>
          </a:bodyPr>
          <a:lstStyle/>
          <a:p>
            <a:pPr marL="228600" indent="-228600"/>
            <a:r>
              <a:rPr lang="en-US" sz="1400" b="1" dirty="0">
                <a:solidFill>
                  <a:prstClr val="white"/>
                </a:solidFill>
              </a:rPr>
              <a:t>Definition</a:t>
            </a:r>
            <a:r>
              <a:rPr lang="en-US" sz="1400" dirty="0">
                <a:solidFill>
                  <a:prstClr val="white"/>
                </a:solidFill>
              </a:rPr>
              <a:t>: is a state where an animal may not necessarily consider a stressor to be unpleasant, despite the observer’s subjective perception to the contrary.</a:t>
            </a:r>
          </a:p>
          <a:p>
            <a:pPr marL="228600" indent="-228600"/>
            <a:r>
              <a:rPr lang="en-US" sz="1400" b="1" dirty="0">
                <a:solidFill>
                  <a:prstClr val="white"/>
                </a:solidFill>
              </a:rPr>
              <a:t>Example</a:t>
            </a:r>
            <a:r>
              <a:rPr lang="en-US" sz="1400" dirty="0">
                <a:solidFill>
                  <a:prstClr val="white"/>
                </a:solidFill>
              </a:rPr>
              <a:t>: Running Wheel Experiment.</a:t>
            </a:r>
          </a:p>
        </p:txBody>
      </p:sp>
      <p:sp>
        <p:nvSpPr>
          <p:cNvPr id="9" name="TextBox 8"/>
          <p:cNvSpPr txBox="1"/>
          <p:nvPr/>
        </p:nvSpPr>
        <p:spPr>
          <a:xfrm>
            <a:off x="5069343" y="881588"/>
            <a:ext cx="6961842" cy="1600438"/>
          </a:xfrm>
          <a:prstGeom prst="rect">
            <a:avLst/>
          </a:prstGeom>
          <a:noFill/>
        </p:spPr>
        <p:txBody>
          <a:bodyPr wrap="square" rtlCol="0">
            <a:spAutoFit/>
          </a:bodyPr>
          <a:lstStyle/>
          <a:p>
            <a:pPr marL="228600" indent="-228600"/>
            <a:r>
              <a:rPr lang="en-US" sz="1400" b="1" dirty="0">
                <a:solidFill>
                  <a:prstClr val="white"/>
                </a:solidFill>
              </a:rPr>
              <a:t>Definition: </a:t>
            </a:r>
            <a:r>
              <a:rPr lang="en-US" sz="1400" dirty="0">
                <a:solidFill>
                  <a:prstClr val="white"/>
                </a:solidFill>
              </a:rPr>
              <a:t>Is an unpleasant sensory and emotional experience associated with actual or potential tissue damage that typically involves a noxious stimulus that activates nociceptors in the body’s tissues that convey signals to the central nervous system </a:t>
            </a:r>
          </a:p>
          <a:p>
            <a:pPr marL="228600" indent="-228600"/>
            <a:r>
              <a:rPr lang="en-US" sz="1400" b="1" dirty="0">
                <a:solidFill>
                  <a:prstClr val="white"/>
                </a:solidFill>
              </a:rPr>
              <a:t>Example: </a:t>
            </a:r>
            <a:r>
              <a:rPr lang="en-US" sz="1400" dirty="0">
                <a:solidFill>
                  <a:prstClr val="white"/>
                </a:solidFill>
              </a:rPr>
              <a:t>Animals are infected with a virus to induce a disease state.  The use of analgesia has the potential to alter the pathogenesis and will confound the scientific results. </a:t>
            </a:r>
          </a:p>
        </p:txBody>
      </p:sp>
    </p:spTree>
    <p:extLst>
      <p:ext uri="{BB962C8B-B14F-4D97-AF65-F5344CB8AC3E}">
        <p14:creationId xmlns:p14="http://schemas.microsoft.com/office/powerpoint/2010/main" val="406429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 calcmode="lin" valueType="num">
                                      <p:cBhvr additive="base">
                                        <p:cTn id="4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xEl>
                                              <p:pRg st="1" end="1"/>
                                            </p:txEl>
                                          </p:spTgt>
                                        </p:tgtEl>
                                        <p:attrNameLst>
                                          <p:attrName>style.visibility</p:attrName>
                                        </p:attrNameLst>
                                      </p:cBhvr>
                                      <p:to>
                                        <p:strVal val="visible"/>
                                      </p:to>
                                    </p:set>
                                    <p:anim calcmode="lin" valueType="num">
                                      <p:cBhvr additive="base">
                                        <p:cTn id="5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1">
                                            <p:txEl>
                                              <p:pRg st="1" end="1"/>
                                            </p:txEl>
                                          </p:spTgt>
                                        </p:tgtEl>
                                        <p:attrNameLst>
                                          <p:attrName>style.visibility</p:attrName>
                                        </p:attrNameLst>
                                      </p:cBhvr>
                                      <p:to>
                                        <p:strVal val="visible"/>
                                      </p:to>
                                    </p:set>
                                    <p:anim calcmode="lin" valueType="num">
                                      <p:cBhvr additive="base">
                                        <p:cTn id="6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1" end="1"/>
                                            </p:txEl>
                                          </p:spTgt>
                                        </p:tgtEl>
                                        <p:attrNameLst>
                                          <p:attrName>style.visibility</p:attrName>
                                        </p:attrNameLst>
                                      </p:cBhvr>
                                      <p:to>
                                        <p:strVal val="visible"/>
                                      </p:to>
                                    </p:set>
                                    <p:anim calcmode="lin" valueType="num">
                                      <p:cBhvr additive="base">
                                        <p:cTn id="6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8" grpId="0" animBg="1"/>
      <p:bldP spid="19" grpId="0"/>
      <p:bldP spid="20" grpId="0" animBg="1"/>
      <p:bldP spid="21" grpId="0"/>
      <p:bldP spid="22" grpId="0" animBg="1"/>
      <p:bldP spid="4" grpId="0"/>
      <p:bldP spid="5"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1037" y="332732"/>
            <a:ext cx="1093523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u="sng" cap="none" dirty="0">
                <a:solidFill>
                  <a:prstClr val="white"/>
                </a:solidFill>
                <a:effectLst/>
                <a:latin typeface="Comic Sans MS" panose="030F0702030302020204" pitchFamily="66" charset="0"/>
              </a:rPr>
              <a:t>Goal 3a: </a:t>
            </a:r>
            <a:r>
              <a:rPr lang="en-US" sz="3200" u="sng" cap="none" dirty="0">
                <a:solidFill>
                  <a:prstClr val="white"/>
                </a:solidFill>
                <a:effectLst/>
                <a:latin typeface="Comic Sans MS" panose="030F0702030302020204" pitchFamily="66" charset="0"/>
              </a:rPr>
              <a:t>Understanding and recognizing P&amp;D</a:t>
            </a:r>
          </a:p>
          <a:p>
            <a:pPr algn="ctr"/>
            <a:r>
              <a:rPr lang="en-US" sz="2400" cap="none" dirty="0">
                <a:solidFill>
                  <a:prstClr val="white"/>
                </a:solidFill>
                <a:effectLst/>
                <a:latin typeface="Comic Sans MS" panose="030F0702030302020204" pitchFamily="66" charset="0"/>
              </a:rPr>
              <a:t>Objective: Recognize species specific behaviors </a:t>
            </a:r>
          </a:p>
          <a:p>
            <a:pPr algn="ctr"/>
            <a:r>
              <a:rPr lang="en-US" sz="2400" cap="none" dirty="0">
                <a:solidFill>
                  <a:prstClr val="white"/>
                </a:solidFill>
                <a:effectLst/>
                <a:latin typeface="Comic Sans MS" panose="030F0702030302020204" pitchFamily="66" charset="0"/>
              </a:rPr>
              <a:t>and distinguish them from P&amp;D</a:t>
            </a:r>
          </a:p>
          <a:p>
            <a:pPr algn="ctr"/>
            <a:r>
              <a:rPr lang="en-US" sz="24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rPr>
              <a:t>Summative assessments: Review and report on pictures, videos,</a:t>
            </a:r>
          </a:p>
          <a:p>
            <a:pPr algn="ctr"/>
            <a:r>
              <a:rPr lang="en-US" sz="24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rPr>
              <a:t>and models as various examples</a:t>
            </a:r>
          </a:p>
          <a:p>
            <a:pPr algn="ctr"/>
            <a:endParaRPr lang="en-US" sz="28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endParaRPr lang="en-US" sz="28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endParaRPr lang="en-US" sz="28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669221" y="2756970"/>
            <a:ext cx="4658871" cy="2598019"/>
          </a:xfrm>
          <a:prstGeom prst="rect">
            <a:avLst/>
          </a:prstGeom>
        </p:spPr>
      </p:pic>
      <p:graphicFrame>
        <p:nvGraphicFramePr>
          <p:cNvPr id="8" name="Table 7"/>
          <p:cNvGraphicFramePr>
            <a:graphicFrameLocks noGrp="1"/>
          </p:cNvGraphicFramePr>
          <p:nvPr>
            <p:extLst/>
          </p:nvPr>
        </p:nvGraphicFramePr>
        <p:xfrm>
          <a:off x="669222" y="3437467"/>
          <a:ext cx="4664777" cy="2082798"/>
        </p:xfrm>
        <a:graphic>
          <a:graphicData uri="http://schemas.openxmlformats.org/drawingml/2006/table">
            <a:tbl>
              <a:tblPr/>
              <a:tblGrid>
                <a:gridCol w="913750">
                  <a:extLst>
                    <a:ext uri="{9D8B030D-6E8A-4147-A177-3AD203B41FA5}">
                      <a16:colId xmlns:a16="http://schemas.microsoft.com/office/drawing/2014/main" xmlns="" val="1366204440"/>
                    </a:ext>
                  </a:extLst>
                </a:gridCol>
                <a:gridCol w="1418648">
                  <a:extLst>
                    <a:ext uri="{9D8B030D-6E8A-4147-A177-3AD203B41FA5}">
                      <a16:colId xmlns:a16="http://schemas.microsoft.com/office/drawing/2014/main" xmlns="" val="305284008"/>
                    </a:ext>
                  </a:extLst>
                </a:gridCol>
                <a:gridCol w="1135268">
                  <a:extLst>
                    <a:ext uri="{9D8B030D-6E8A-4147-A177-3AD203B41FA5}">
                      <a16:colId xmlns:a16="http://schemas.microsoft.com/office/drawing/2014/main" xmlns="" val="1928797059"/>
                    </a:ext>
                  </a:extLst>
                </a:gridCol>
                <a:gridCol w="1197111">
                  <a:extLst>
                    <a:ext uri="{9D8B030D-6E8A-4147-A177-3AD203B41FA5}">
                      <a16:colId xmlns:a16="http://schemas.microsoft.com/office/drawing/2014/main" xmlns="" val="2327999962"/>
                    </a:ext>
                  </a:extLst>
                </a:gridCol>
              </a:tblGrid>
              <a:tr h="662881">
                <a:tc>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Species-Specific Behaviors Healthy Animals</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6E9"/>
                    </a:solidFill>
                  </a:tcPr>
                </a:tc>
                <a:tc>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Food and/or Water Intake</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6E9"/>
                    </a:solidFill>
                  </a:tcPr>
                </a:tc>
                <a:tc>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Activity/Mobility</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6E9"/>
                    </a:solidFill>
                  </a:tcPr>
                </a:tc>
                <a:tc>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Typical Behavior</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6E9"/>
                    </a:solidFill>
                  </a:tcPr>
                </a:tc>
                <a:extLst>
                  <a:ext uri="{0D108BD9-81ED-4DB2-BD59-A6C34878D82A}">
                    <a16:rowId xmlns:a16="http://schemas.microsoft.com/office/drawing/2014/main" xmlns="" val="4251674944"/>
                  </a:ext>
                </a:extLst>
              </a:tr>
              <a:tr h="1419917">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Eat and drink actively</a:t>
                      </a:r>
                      <a:endParaRPr lang="en-US" sz="1000" kern="1400" dirty="0">
                        <a:ln>
                          <a:noFill/>
                        </a:ln>
                        <a:solidFill>
                          <a:srgbClr val="000000"/>
                        </a:solidFill>
                        <a:effectLst/>
                        <a:latin typeface="Calibri" panose="020F0502020204030204" pitchFamily="34" charset="0"/>
                      </a:endParaRPr>
                    </a:p>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Normal stool is solid, moist to dry rods; urine is normally clear  &amp; straw colored</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Be active &amp; alert</a:t>
                      </a:r>
                      <a:endParaRPr lang="en-US" sz="1000" kern="1400" dirty="0">
                        <a:ln>
                          <a:noFill/>
                        </a:ln>
                        <a:solidFill>
                          <a:srgbClr val="000000"/>
                        </a:solidFill>
                        <a:effectLst/>
                        <a:latin typeface="Calibri" panose="020F0502020204030204" pitchFamily="34" charset="0"/>
                      </a:endParaRPr>
                    </a:p>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Unhindered gait</a:t>
                      </a:r>
                      <a:endParaRPr lang="en-US" sz="1000" kern="1400" dirty="0">
                        <a:ln>
                          <a:noFill/>
                        </a:ln>
                        <a:solidFill>
                          <a:srgbClr val="000000"/>
                        </a:solidFill>
                        <a:effectLst/>
                        <a:latin typeface="Calibri" panose="020F0502020204030204" pitchFamily="34" charset="0"/>
                      </a:endParaRPr>
                    </a:p>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Smooth coat</a:t>
                      </a:r>
                      <a:endParaRPr lang="en-US" sz="1000" kern="1400" dirty="0">
                        <a:ln>
                          <a:noFill/>
                        </a:ln>
                        <a:solidFill>
                          <a:srgbClr val="000000"/>
                        </a:solidFill>
                        <a:effectLst/>
                        <a:latin typeface="Calibri" panose="020F0502020204030204" pitchFamily="34" charset="0"/>
                      </a:endParaRPr>
                    </a:p>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Clear eyes &amp; nose</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Nest building &amp; burrowing are spontaneous behaviors in mice and may be used to assess animal wellbeing</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1210947"/>
                  </a:ext>
                </a:extLst>
              </a:tr>
            </a:tbl>
          </a:graphicData>
        </a:graphic>
      </p:graphicFrame>
      <p:pic>
        <p:nvPicPr>
          <p:cNvPr id="11" name="Picture 10"/>
          <p:cNvPicPr>
            <a:picLocks noChangeAspect="1"/>
          </p:cNvPicPr>
          <p:nvPr/>
        </p:nvPicPr>
        <p:blipFill>
          <a:blip r:embed="rId3"/>
          <a:stretch>
            <a:fillRect/>
          </a:stretch>
        </p:blipFill>
        <p:spPr>
          <a:xfrm>
            <a:off x="6075962" y="2756969"/>
            <a:ext cx="4638420" cy="2598020"/>
          </a:xfrm>
          <a:prstGeom prst="rect">
            <a:avLst/>
          </a:prstGeom>
        </p:spPr>
      </p:pic>
      <p:graphicFrame>
        <p:nvGraphicFramePr>
          <p:cNvPr id="12" name="Table 11"/>
          <p:cNvGraphicFramePr>
            <a:graphicFrameLocks noGrp="1"/>
          </p:cNvGraphicFramePr>
          <p:nvPr>
            <p:extLst/>
          </p:nvPr>
        </p:nvGraphicFramePr>
        <p:xfrm>
          <a:off x="6081871" y="3437467"/>
          <a:ext cx="4632511" cy="2082800"/>
        </p:xfrm>
        <a:graphic>
          <a:graphicData uri="http://schemas.openxmlformats.org/drawingml/2006/table">
            <a:tbl>
              <a:tblPr/>
              <a:tblGrid>
                <a:gridCol w="655424">
                  <a:extLst>
                    <a:ext uri="{9D8B030D-6E8A-4147-A177-3AD203B41FA5}">
                      <a16:colId xmlns:a16="http://schemas.microsoft.com/office/drawing/2014/main" xmlns="" val="3038001896"/>
                    </a:ext>
                  </a:extLst>
                </a:gridCol>
                <a:gridCol w="1378724">
                  <a:extLst>
                    <a:ext uri="{9D8B030D-6E8A-4147-A177-3AD203B41FA5}">
                      <a16:colId xmlns:a16="http://schemas.microsoft.com/office/drawing/2014/main" xmlns="" val="3569252794"/>
                    </a:ext>
                  </a:extLst>
                </a:gridCol>
                <a:gridCol w="1166612">
                  <a:extLst>
                    <a:ext uri="{9D8B030D-6E8A-4147-A177-3AD203B41FA5}">
                      <a16:colId xmlns:a16="http://schemas.microsoft.com/office/drawing/2014/main" xmlns="" val="3721265381"/>
                    </a:ext>
                  </a:extLst>
                </a:gridCol>
                <a:gridCol w="1431751">
                  <a:extLst>
                    <a:ext uri="{9D8B030D-6E8A-4147-A177-3AD203B41FA5}">
                      <a16:colId xmlns:a16="http://schemas.microsoft.com/office/drawing/2014/main" xmlns="" val="1758584780"/>
                    </a:ext>
                  </a:extLst>
                </a:gridCol>
              </a:tblGrid>
              <a:tr h="526696">
                <a:tc>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Indicators of Pain &amp; Distress</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4617B"/>
                      </a:solidFill>
                      <a:prstDash val="solid"/>
                      <a:round/>
                      <a:headEnd type="none" w="med" len="med"/>
                      <a:tailEnd type="none" w="med" len="med"/>
                    </a:lnL>
                    <a:lnR w="6350" cap="flat" cmpd="sng" algn="ctr">
                      <a:solidFill>
                        <a:srgbClr val="04617B"/>
                      </a:solidFill>
                      <a:prstDash val="solid"/>
                      <a:round/>
                      <a:headEnd type="none" w="med" len="med"/>
                      <a:tailEnd type="none" w="med" len="med"/>
                    </a:lnR>
                    <a:lnT w="6350" cap="flat" cmpd="sng" algn="ctr">
                      <a:solidFill>
                        <a:srgbClr val="04617B"/>
                      </a:solidFill>
                      <a:prstDash val="solid"/>
                      <a:round/>
                      <a:headEnd type="none" w="med" len="med"/>
                      <a:tailEnd type="none" w="med" len="med"/>
                    </a:lnT>
                    <a:lnB w="6350" cap="flat" cmpd="sng" algn="ctr">
                      <a:solidFill>
                        <a:srgbClr val="04617B"/>
                      </a:solidFill>
                      <a:prstDash val="solid"/>
                      <a:round/>
                      <a:headEnd type="none" w="med" len="med"/>
                      <a:tailEnd type="none" w="med" len="med"/>
                    </a:lnB>
                    <a:solidFill>
                      <a:srgbClr val="FDDDD0"/>
                    </a:solidFill>
                  </a:tcPr>
                </a:tc>
                <a:tc>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Decreased Food and/or Water Intake</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4617B"/>
                      </a:solidFill>
                      <a:prstDash val="solid"/>
                      <a:round/>
                      <a:headEnd type="none" w="med" len="med"/>
                      <a:tailEnd type="none" w="med" len="med"/>
                    </a:lnL>
                    <a:lnR w="6350" cap="flat" cmpd="sng" algn="ctr">
                      <a:solidFill>
                        <a:srgbClr val="04617B"/>
                      </a:solidFill>
                      <a:prstDash val="solid"/>
                      <a:round/>
                      <a:headEnd type="none" w="med" len="med"/>
                      <a:tailEnd type="none" w="med" len="med"/>
                    </a:lnR>
                    <a:lnT w="6350" cap="flat" cmpd="sng" algn="ctr">
                      <a:solidFill>
                        <a:srgbClr val="04617B"/>
                      </a:solidFill>
                      <a:prstDash val="solid"/>
                      <a:round/>
                      <a:headEnd type="none" w="med" len="med"/>
                      <a:tailEnd type="none" w="med" len="med"/>
                    </a:lnT>
                    <a:lnB w="6350" cap="flat" cmpd="sng" algn="ctr">
                      <a:solidFill>
                        <a:srgbClr val="04617B"/>
                      </a:solidFill>
                      <a:prstDash val="solid"/>
                      <a:round/>
                      <a:headEnd type="none" w="med" len="med"/>
                      <a:tailEnd type="none" w="med" len="med"/>
                    </a:lnB>
                    <a:solidFill>
                      <a:srgbClr val="FDDDD0"/>
                    </a:solidFill>
                  </a:tcPr>
                </a:tc>
                <a:tc>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Changes in Activity/Mobility</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4617B"/>
                      </a:solidFill>
                      <a:prstDash val="solid"/>
                      <a:round/>
                      <a:headEnd type="none" w="med" len="med"/>
                      <a:tailEnd type="none" w="med" len="med"/>
                    </a:lnL>
                    <a:lnR w="6350" cap="flat" cmpd="sng" algn="ctr">
                      <a:solidFill>
                        <a:srgbClr val="04617B"/>
                      </a:solidFill>
                      <a:prstDash val="solid"/>
                      <a:round/>
                      <a:headEnd type="none" w="med" len="med"/>
                      <a:tailEnd type="none" w="med" len="med"/>
                    </a:lnR>
                    <a:lnT w="6350" cap="flat" cmpd="sng" algn="ctr">
                      <a:solidFill>
                        <a:srgbClr val="04617B"/>
                      </a:solidFill>
                      <a:prstDash val="solid"/>
                      <a:round/>
                      <a:headEnd type="none" w="med" len="med"/>
                      <a:tailEnd type="none" w="med" len="med"/>
                    </a:lnT>
                    <a:lnB w="6350" cap="flat" cmpd="sng" algn="ctr">
                      <a:solidFill>
                        <a:srgbClr val="04617B"/>
                      </a:solidFill>
                      <a:prstDash val="solid"/>
                      <a:round/>
                      <a:headEnd type="none" w="med" len="med"/>
                      <a:tailEnd type="none" w="med" len="med"/>
                    </a:lnB>
                    <a:solidFill>
                      <a:srgbClr val="FDDDD0"/>
                    </a:solidFill>
                  </a:tcPr>
                </a:tc>
                <a:tc>
                  <a:txBody>
                    <a:bodyPr/>
                    <a:lstStyle/>
                    <a:p>
                      <a:pPr marR="0" indent="0" algn="ctr" rtl="0">
                        <a:lnSpc>
                          <a:spcPct val="119000"/>
                        </a:lnSpc>
                        <a:spcBef>
                          <a:spcPts val="0"/>
                        </a:spcBef>
                        <a:spcAft>
                          <a:spcPts val="600"/>
                        </a:spcAft>
                      </a:pPr>
                      <a:r>
                        <a:rPr lang="en-US" sz="800" b="1" kern="1400" dirty="0">
                          <a:ln>
                            <a:noFill/>
                          </a:ln>
                          <a:solidFill>
                            <a:srgbClr val="000000"/>
                          </a:solidFill>
                          <a:effectLst/>
                          <a:latin typeface="Calibri" panose="020F0502020204030204" pitchFamily="34" charset="0"/>
                        </a:rPr>
                        <a:t>Behavior Changes </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4617B"/>
                      </a:solidFill>
                      <a:prstDash val="solid"/>
                      <a:round/>
                      <a:headEnd type="none" w="med" len="med"/>
                      <a:tailEnd type="none" w="med" len="med"/>
                    </a:lnL>
                    <a:lnR w="6350" cap="flat" cmpd="sng" algn="ctr">
                      <a:solidFill>
                        <a:srgbClr val="04617B"/>
                      </a:solidFill>
                      <a:prstDash val="solid"/>
                      <a:round/>
                      <a:headEnd type="none" w="med" len="med"/>
                      <a:tailEnd type="none" w="med" len="med"/>
                    </a:lnR>
                    <a:lnT w="6350" cap="flat" cmpd="sng" algn="ctr">
                      <a:solidFill>
                        <a:srgbClr val="04617B"/>
                      </a:solidFill>
                      <a:prstDash val="solid"/>
                      <a:round/>
                      <a:headEnd type="none" w="med" len="med"/>
                      <a:tailEnd type="none" w="med" len="med"/>
                    </a:lnT>
                    <a:lnB w="6350" cap="flat" cmpd="sng" algn="ctr">
                      <a:solidFill>
                        <a:srgbClr val="04617B"/>
                      </a:solidFill>
                      <a:prstDash val="solid"/>
                      <a:round/>
                      <a:headEnd type="none" w="med" len="med"/>
                      <a:tailEnd type="none" w="med" len="med"/>
                    </a:lnB>
                    <a:solidFill>
                      <a:srgbClr val="FDDDD0"/>
                    </a:solidFill>
                  </a:tcPr>
                </a:tc>
                <a:extLst>
                  <a:ext uri="{0D108BD9-81ED-4DB2-BD59-A6C34878D82A}">
                    <a16:rowId xmlns:a16="http://schemas.microsoft.com/office/drawing/2014/main" xmlns="" val="185190487"/>
                  </a:ext>
                </a:extLst>
              </a:tr>
              <a:tr h="1556104">
                <a:tc>
                  <a:txBody>
                    <a:bodyPr/>
                    <a:lstStyle/>
                    <a:p>
                      <a:pPr marR="0" indent="0" algn="l" rtl="0">
                        <a:lnSpc>
                          <a:spcPct val="119000"/>
                        </a:lnSpc>
                        <a:spcBef>
                          <a:spcPts val="0"/>
                        </a:spcBef>
                        <a:spcAft>
                          <a:spcPts val="600"/>
                        </a:spcAft>
                      </a:pPr>
                      <a:r>
                        <a:rPr lang="en-US" sz="800" kern="1400" dirty="0">
                          <a:ln>
                            <a:noFill/>
                          </a:ln>
                          <a:solidFill>
                            <a:srgbClr val="000000"/>
                          </a:solidFill>
                          <a:effectLst/>
                          <a:latin typeface="Calibri" panose="020F0502020204030204" pitchFamily="34" charset="0"/>
                        </a:rPr>
                        <a:t> </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4617B"/>
                      </a:solidFill>
                      <a:prstDash val="solid"/>
                      <a:round/>
                      <a:headEnd type="none" w="med" len="med"/>
                      <a:tailEnd type="none" w="med" len="med"/>
                    </a:lnL>
                    <a:lnR w="6350" cap="flat" cmpd="sng" algn="ctr">
                      <a:solidFill>
                        <a:srgbClr val="04617B"/>
                      </a:solidFill>
                      <a:prstDash val="solid"/>
                      <a:round/>
                      <a:headEnd type="none" w="med" len="med"/>
                      <a:tailEnd type="none" w="med" len="med"/>
                    </a:lnR>
                    <a:lnT w="6350" cap="flat" cmpd="sng" algn="ctr">
                      <a:solidFill>
                        <a:srgbClr val="04617B"/>
                      </a:solidFill>
                      <a:prstDash val="solid"/>
                      <a:round/>
                      <a:headEnd type="none" w="med" len="med"/>
                      <a:tailEnd type="none" w="med" len="med"/>
                    </a:lnT>
                    <a:lnB w="6350" cap="flat" cmpd="sng" algn="ctr">
                      <a:solidFill>
                        <a:srgbClr val="04617B"/>
                      </a:solidFill>
                      <a:prstDash val="solid"/>
                      <a:round/>
                      <a:headEnd type="none" w="med" len="med"/>
                      <a:tailEnd type="none" w="med" len="med"/>
                    </a:lnB>
                  </a:tcPr>
                </a:tc>
                <a:tc>
                  <a:txBody>
                    <a:bodyPr/>
                    <a:lstStyle/>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May be associated with weight loss,  dehydration, decreased urine/fecal output</a:t>
                      </a:r>
                      <a:endParaRPr lang="en-US" sz="1000" kern="1400" dirty="0">
                        <a:ln>
                          <a:noFill/>
                        </a:ln>
                        <a:solidFill>
                          <a:srgbClr val="000000"/>
                        </a:solidFill>
                        <a:effectLst/>
                        <a:latin typeface="Calibri" panose="020F0502020204030204" pitchFamily="34" charset="0"/>
                      </a:endParaRPr>
                    </a:p>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Prolonged skin tent: dehydration indicator</a:t>
                      </a:r>
                      <a:endParaRPr lang="en-US" sz="1000" kern="1400" dirty="0">
                        <a:ln>
                          <a:noFill/>
                        </a:ln>
                        <a:solidFill>
                          <a:srgbClr val="000000"/>
                        </a:solidFill>
                        <a:effectLst/>
                        <a:latin typeface="Calibri" panose="020F0502020204030204" pitchFamily="34" charset="0"/>
                      </a:endParaRPr>
                    </a:p>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Use Body  Condition Scoring</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4617B"/>
                      </a:solidFill>
                      <a:prstDash val="solid"/>
                      <a:round/>
                      <a:headEnd type="none" w="med" len="med"/>
                      <a:tailEnd type="none" w="med" len="med"/>
                    </a:lnL>
                    <a:lnR w="6350" cap="flat" cmpd="sng" algn="ctr">
                      <a:solidFill>
                        <a:srgbClr val="04617B"/>
                      </a:solidFill>
                      <a:prstDash val="solid"/>
                      <a:round/>
                      <a:headEnd type="none" w="med" len="med"/>
                      <a:tailEnd type="none" w="med" len="med"/>
                    </a:lnR>
                    <a:lnT w="6350" cap="flat" cmpd="sng" algn="ctr">
                      <a:solidFill>
                        <a:srgbClr val="04617B"/>
                      </a:solidFill>
                      <a:prstDash val="solid"/>
                      <a:round/>
                      <a:headEnd type="none" w="med" len="med"/>
                      <a:tailEnd type="none" w="med" len="med"/>
                    </a:lnT>
                    <a:lnB w="6350" cap="flat" cmpd="sng" algn="ctr">
                      <a:solidFill>
                        <a:srgbClr val="04617B"/>
                      </a:solidFill>
                      <a:prstDash val="solid"/>
                      <a:round/>
                      <a:headEnd type="none" w="med" len="med"/>
                      <a:tailEnd type="none" w="med" len="med"/>
                    </a:lnB>
                  </a:tcPr>
                </a:tc>
                <a:tc>
                  <a:txBody>
                    <a:bodyPr/>
                    <a:lstStyle/>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Decreased mobility  may be localized to area of pain or may be generalized</a:t>
                      </a:r>
                      <a:endParaRPr lang="en-US" sz="1000" kern="1400" dirty="0">
                        <a:ln>
                          <a:noFill/>
                        </a:ln>
                        <a:solidFill>
                          <a:srgbClr val="000000"/>
                        </a:solidFill>
                        <a:effectLst/>
                        <a:latin typeface="Calibri" panose="020F0502020204030204" pitchFamily="34" charset="0"/>
                      </a:endParaRPr>
                    </a:p>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Generally have decreased mobility , but increased activity may also be seen</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4617B"/>
                      </a:solidFill>
                      <a:prstDash val="solid"/>
                      <a:round/>
                      <a:headEnd type="none" w="med" len="med"/>
                      <a:tailEnd type="none" w="med" len="med"/>
                    </a:lnL>
                    <a:lnR w="6350" cap="flat" cmpd="sng" algn="ctr">
                      <a:solidFill>
                        <a:srgbClr val="04617B"/>
                      </a:solidFill>
                      <a:prstDash val="solid"/>
                      <a:round/>
                      <a:headEnd type="none" w="med" len="med"/>
                      <a:tailEnd type="none" w="med" len="med"/>
                    </a:lnR>
                    <a:lnT w="6350" cap="flat" cmpd="sng" algn="ctr">
                      <a:solidFill>
                        <a:srgbClr val="04617B"/>
                      </a:solidFill>
                      <a:prstDash val="solid"/>
                      <a:round/>
                      <a:headEnd type="none" w="med" len="med"/>
                      <a:tailEnd type="none" w="med" len="med"/>
                    </a:lnT>
                    <a:lnB w="6350" cap="flat" cmpd="sng" algn="ctr">
                      <a:solidFill>
                        <a:srgbClr val="04617B"/>
                      </a:solidFill>
                      <a:prstDash val="solid"/>
                      <a:round/>
                      <a:headEnd type="none" w="med" len="med"/>
                      <a:tailEnd type="none" w="med" len="med"/>
                    </a:lnB>
                  </a:tcPr>
                </a:tc>
                <a:tc>
                  <a:txBody>
                    <a:bodyPr/>
                    <a:lstStyle/>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May be unusually aggressive or placid</a:t>
                      </a:r>
                      <a:endParaRPr lang="en-US" sz="1000" kern="1400" dirty="0">
                        <a:ln>
                          <a:noFill/>
                        </a:ln>
                        <a:solidFill>
                          <a:srgbClr val="000000"/>
                        </a:solidFill>
                        <a:effectLst/>
                        <a:latin typeface="Calibri" panose="020F0502020204030204" pitchFamily="34" charset="0"/>
                      </a:endParaRPr>
                    </a:p>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Decreased grooming: coat appears scruffy</a:t>
                      </a:r>
                      <a:endParaRPr lang="en-US" sz="1000" kern="1400" dirty="0">
                        <a:ln>
                          <a:noFill/>
                        </a:ln>
                        <a:solidFill>
                          <a:srgbClr val="000000"/>
                        </a:solidFill>
                        <a:effectLst/>
                        <a:latin typeface="Calibri" panose="020F0502020204030204" pitchFamily="34" charset="0"/>
                      </a:endParaRPr>
                    </a:p>
                    <a:p>
                      <a:pPr marL="228600" marR="0" indent="-228600" algn="l" rtl="0">
                        <a:lnSpc>
                          <a:spcPct val="119000"/>
                        </a:lnSpc>
                        <a:spcBef>
                          <a:spcPts val="0"/>
                        </a:spcBef>
                        <a:spcAft>
                          <a:spcPts val="600"/>
                        </a:spcAft>
                      </a:pPr>
                      <a:r>
                        <a:rPr lang="en-US" sz="1000" kern="1400" dirty="0">
                          <a:ln>
                            <a:noFill/>
                          </a:ln>
                          <a:solidFill>
                            <a:srgbClr val="000000"/>
                          </a:solidFill>
                          <a:effectLst/>
                          <a:latin typeface="Symbol" panose="05050102010706020507" pitchFamily="18" charset="2"/>
                        </a:rPr>
                        <a:t>Þ</a:t>
                      </a:r>
                      <a:r>
                        <a:rPr lang="en-US" sz="1000" kern="1400" dirty="0">
                          <a:ln>
                            <a:noFill/>
                          </a:ln>
                          <a:solidFill>
                            <a:srgbClr val="000000"/>
                          </a:solidFill>
                          <a:effectLst/>
                          <a:latin typeface="Calibri" panose="020F0502020204030204" pitchFamily="34" charset="0"/>
                        </a:rPr>
                        <a:t> </a:t>
                      </a:r>
                      <a:r>
                        <a:rPr lang="en-US" sz="700" kern="1400" dirty="0">
                          <a:ln>
                            <a:noFill/>
                          </a:ln>
                          <a:solidFill>
                            <a:srgbClr val="000000"/>
                          </a:solidFill>
                          <a:effectLst/>
                          <a:latin typeface="Calibri" panose="020F0502020204030204" pitchFamily="34" charset="0"/>
                        </a:rPr>
                        <a:t>Licking, scratching at painful site: may result in trauma or exacerbate lesion</a:t>
                      </a:r>
                      <a:endParaRPr lang="en-US" sz="1000" kern="1400" dirty="0">
                        <a:ln>
                          <a:noFill/>
                        </a:ln>
                        <a:solidFill>
                          <a:srgbClr val="000000"/>
                        </a:solidFill>
                        <a:effectLst/>
                        <a:latin typeface="Calibri" panose="020F0502020204030204" pitchFamily="34" charset="0"/>
                      </a:endParaRPr>
                    </a:p>
                  </a:txBody>
                  <a:tcPr marL="36576" marR="36576" marT="36576" marB="36576">
                    <a:lnL w="6350" cap="flat" cmpd="sng" algn="ctr">
                      <a:solidFill>
                        <a:srgbClr val="04617B"/>
                      </a:solidFill>
                      <a:prstDash val="solid"/>
                      <a:round/>
                      <a:headEnd type="none" w="med" len="med"/>
                      <a:tailEnd type="none" w="med" len="med"/>
                    </a:lnL>
                    <a:lnR w="6350" cap="flat" cmpd="sng" algn="ctr">
                      <a:solidFill>
                        <a:srgbClr val="04617B"/>
                      </a:solidFill>
                      <a:prstDash val="solid"/>
                      <a:round/>
                      <a:headEnd type="none" w="med" len="med"/>
                      <a:tailEnd type="none" w="med" len="med"/>
                    </a:lnR>
                    <a:lnT w="6350" cap="flat" cmpd="sng" algn="ctr">
                      <a:solidFill>
                        <a:srgbClr val="04617B"/>
                      </a:solidFill>
                      <a:prstDash val="solid"/>
                      <a:round/>
                      <a:headEnd type="none" w="med" len="med"/>
                      <a:tailEnd type="none" w="med" len="med"/>
                    </a:lnT>
                    <a:lnB w="6350" cap="flat" cmpd="sng" algn="ctr">
                      <a:solidFill>
                        <a:srgbClr val="04617B"/>
                      </a:solidFill>
                      <a:prstDash val="solid"/>
                      <a:round/>
                      <a:headEnd type="none" w="med" len="med"/>
                      <a:tailEnd type="none" w="med" len="med"/>
                    </a:lnB>
                  </a:tcPr>
                </a:tc>
                <a:extLst>
                  <a:ext uri="{0D108BD9-81ED-4DB2-BD59-A6C34878D82A}">
                    <a16:rowId xmlns:a16="http://schemas.microsoft.com/office/drawing/2014/main" xmlns="" val="1317098476"/>
                  </a:ext>
                </a:extLst>
              </a:tr>
            </a:tbl>
          </a:graphicData>
        </a:graphic>
      </p:graphicFrame>
      <p:sp>
        <p:nvSpPr>
          <p:cNvPr id="17" name="Rectangle 16"/>
          <p:cNvSpPr/>
          <p:nvPr/>
        </p:nvSpPr>
        <p:spPr>
          <a:xfrm>
            <a:off x="1396180" y="5520265"/>
            <a:ext cx="8547920" cy="1200329"/>
          </a:xfrm>
          <a:prstGeom prst="rect">
            <a:avLst/>
          </a:prstGeom>
        </p:spPr>
        <p:txBody>
          <a:bodyPr wrap="square">
            <a:spAutoFit/>
          </a:bodyPr>
          <a:lstStyle/>
          <a:p>
            <a:r>
              <a:rPr lang="en-US" u="sng" dirty="0">
                <a:solidFill>
                  <a:prstClr val="white"/>
                </a:solidFill>
              </a:rPr>
              <a:t>Quick Guide Concept</a:t>
            </a:r>
            <a:r>
              <a:rPr lang="en-US" dirty="0">
                <a:solidFill>
                  <a:prstClr val="white"/>
                </a:solidFill>
              </a:rPr>
              <a:t>: There are 3 primary categories that can be used to assess animal health and well-being.  They are: Food/Water Intake; Activity &amp; Mobility and Behavior</a:t>
            </a:r>
            <a:r>
              <a:rPr lang="en-US" baseline="30000" dirty="0">
                <a:solidFill>
                  <a:prstClr val="white"/>
                </a:solidFill>
              </a:rPr>
              <a:t>4,5</a:t>
            </a:r>
            <a:r>
              <a:rPr lang="en-US" dirty="0">
                <a:solidFill>
                  <a:prstClr val="white"/>
                </a:solidFill>
              </a:rPr>
              <a:t>.  The front side of the Quick Guide notes signs of health and the back side notes indicators of pain and distress. </a:t>
            </a:r>
          </a:p>
        </p:txBody>
      </p:sp>
    </p:spTree>
    <p:extLst>
      <p:ext uri="{BB962C8B-B14F-4D97-AF65-F5344CB8AC3E}">
        <p14:creationId xmlns:p14="http://schemas.microsoft.com/office/powerpoint/2010/main" val="1915648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539" y="3065694"/>
            <a:ext cx="8686800" cy="1468800"/>
          </a:xfrm>
        </p:spPr>
        <p:txBody>
          <a:bodyPr/>
          <a:lstStyle/>
          <a:p>
            <a:r>
              <a:rPr lang="en-US" dirty="0"/>
              <a:t>References</a:t>
            </a:r>
            <a:br>
              <a:rPr lang="en-US" dirty="0"/>
            </a:br>
            <a:endParaRPr lang="en-US" dirty="0"/>
          </a:p>
        </p:txBody>
      </p:sp>
      <p:sp>
        <p:nvSpPr>
          <p:cNvPr id="3" name="Text Placeholder 2"/>
          <p:cNvSpPr>
            <a:spLocks noGrp="1"/>
          </p:cNvSpPr>
          <p:nvPr>
            <p:ph type="body" idx="1"/>
          </p:nvPr>
        </p:nvSpPr>
        <p:spPr>
          <a:xfrm>
            <a:off x="1233487" y="4202604"/>
            <a:ext cx="9721852" cy="2026745"/>
          </a:xfrm>
        </p:spPr>
        <p:txBody>
          <a:bodyPr>
            <a:noAutofit/>
          </a:bodyPr>
          <a:lstStyle/>
          <a:p>
            <a:r>
              <a:rPr lang="en-US" sz="1600" dirty="0">
                <a:hlinkClick r:id="rId2"/>
              </a:rPr>
              <a:t>1. Recognition and Alleviation of Pain in Laboratory Animals, NRC, 2009, pages: 2,3,4,13,14,15,18</a:t>
            </a:r>
          </a:p>
          <a:p>
            <a:r>
              <a:rPr lang="en-US" sz="1600" i="1" dirty="0">
                <a:hlinkClick r:id="rId2"/>
              </a:rPr>
              <a:t>2. Guide for the Care and Use of Laboratory Animals, NRC, 2011</a:t>
            </a:r>
          </a:p>
          <a:p>
            <a:r>
              <a:rPr lang="en-US" sz="1600" i="1" dirty="0">
                <a:hlinkClick r:id="rId2"/>
              </a:rPr>
              <a:t>3. Dr. Troy Hallman, Director, Yale University, Office of Animal Research Support (OARS)</a:t>
            </a:r>
          </a:p>
          <a:p>
            <a:r>
              <a:rPr lang="en-US" sz="1600" dirty="0">
                <a:hlinkClick r:id="rId2"/>
              </a:rPr>
              <a:t>4. Yale University IACUC, Clinical Signs of Pain and Disease in Laboratory Animals, July 8, 2015</a:t>
            </a:r>
          </a:p>
          <a:p>
            <a:r>
              <a:rPr lang="en-US" sz="1600" dirty="0">
                <a:hlinkClick r:id="rId2"/>
              </a:rPr>
              <a:t>5. Yale University IACUC, General Health-All Species, March 11, 2015   </a:t>
            </a:r>
            <a:endParaRPr lang="en-US" sz="1600" dirty="0"/>
          </a:p>
        </p:txBody>
      </p:sp>
      <p:sp>
        <p:nvSpPr>
          <p:cNvPr id="6" name="Rectangle 5"/>
          <p:cNvSpPr/>
          <p:nvPr/>
        </p:nvSpPr>
        <p:spPr>
          <a:xfrm>
            <a:off x="0" y="190524"/>
            <a:ext cx="12192000" cy="584775"/>
          </a:xfrm>
          <a:prstGeom prst="rect">
            <a:avLst/>
          </a:prstGeom>
        </p:spPr>
        <p:txBody>
          <a:bodyPr wrap="square">
            <a:spAutoFit/>
          </a:bodyPr>
          <a:lstStyle/>
          <a:p>
            <a:pPr lvl="0" algn="ctr"/>
            <a:r>
              <a:rPr lang="en-US" sz="3200" b="1" u="sng" dirty="0">
                <a:solidFill>
                  <a:prstClr val="white"/>
                </a:solidFill>
                <a:latin typeface="Comic Sans MS" panose="030F0702030302020204" pitchFamily="66" charset="0"/>
              </a:rPr>
              <a:t>Goal 3a: </a:t>
            </a:r>
            <a:r>
              <a:rPr lang="en-US" sz="3200" u="sng" dirty="0">
                <a:solidFill>
                  <a:prstClr val="white"/>
                </a:solidFill>
                <a:latin typeface="Comic Sans MS" panose="030F0702030302020204" pitchFamily="66" charset="0"/>
              </a:rPr>
              <a:t>Understanding and recognizing P&amp;D</a:t>
            </a:r>
          </a:p>
        </p:txBody>
      </p:sp>
    </p:spTree>
    <p:extLst>
      <p:ext uri="{BB962C8B-B14F-4D97-AF65-F5344CB8AC3E}">
        <p14:creationId xmlns:p14="http://schemas.microsoft.com/office/powerpoint/2010/main" val="2981170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3b</a:t>
            </a:r>
          </a:p>
          <a:p>
            <a:pPr algn="ctr"/>
            <a:r>
              <a:rPr lang="en-US" sz="3600" u="sng" cap="none" dirty="0">
                <a:solidFill>
                  <a:prstClr val="white"/>
                </a:solidFill>
                <a:effectLst/>
                <a:latin typeface="Comic Sans MS" panose="030F0702030302020204" pitchFamily="66" charset="0"/>
              </a:rPr>
              <a:t>Knowledge of how to manage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
        <p:nvSpPr>
          <p:cNvPr id="3" name="Rectangle 2"/>
          <p:cNvSpPr/>
          <p:nvPr/>
        </p:nvSpPr>
        <p:spPr>
          <a:xfrm>
            <a:off x="1717057" y="2917745"/>
            <a:ext cx="9177867" cy="2985433"/>
          </a:xfrm>
          <a:prstGeom prst="rect">
            <a:avLst/>
          </a:prstGeom>
        </p:spPr>
        <p:txBody>
          <a:bodyPr wrap="square">
            <a:spAutoFit/>
          </a:bodyPr>
          <a:lstStyle/>
          <a:p>
            <a:pPr marL="287338" indent="-287338">
              <a:spcAft>
                <a:spcPts val="600"/>
              </a:spcAft>
              <a:buFont typeface="Arial" panose="020B0604020202020204" pitchFamily="34" charset="0"/>
              <a:buChar char="•"/>
            </a:pPr>
            <a:r>
              <a:rPr lang="en-US" sz="2400" dirty="0"/>
              <a:t>Develop skills and apply appropriate methods to alleviate P&amp;D.  (HOC)</a:t>
            </a:r>
          </a:p>
          <a:p>
            <a:pPr marL="287338" indent="-287338">
              <a:spcAft>
                <a:spcPts val="600"/>
              </a:spcAft>
              <a:buFont typeface="Arial" panose="020B0604020202020204" pitchFamily="34" charset="0"/>
              <a:buChar char="•"/>
            </a:pPr>
            <a:r>
              <a:rPr lang="en-US" sz="2400" dirty="0"/>
              <a:t>Use tools (e.g., scoring system) to assess pain level.  (LOC/HOC)</a:t>
            </a:r>
          </a:p>
          <a:p>
            <a:pPr marL="287338" indent="-287338">
              <a:spcAft>
                <a:spcPts val="600"/>
              </a:spcAft>
              <a:buFont typeface="Arial" panose="020B0604020202020204" pitchFamily="34" charset="0"/>
              <a:buChar char="•"/>
            </a:pPr>
            <a:r>
              <a:rPr lang="en-US" sz="2400" dirty="0"/>
              <a:t>Determine your role in the alleviation of P&amp;D.  (HOC)</a:t>
            </a:r>
          </a:p>
          <a:p>
            <a:pPr marL="287338" indent="-287338">
              <a:spcAft>
                <a:spcPts val="600"/>
              </a:spcAft>
              <a:buFont typeface="Arial" panose="020B0604020202020204" pitchFamily="34" charset="0"/>
              <a:buChar char="•"/>
            </a:pPr>
            <a:r>
              <a:rPr lang="en-US" sz="2400" dirty="0"/>
              <a:t>Document an incident of P&amp;D.  (LOC/HOC)</a:t>
            </a:r>
          </a:p>
          <a:p>
            <a:pPr marL="287338" indent="-287338">
              <a:spcAft>
                <a:spcPts val="600"/>
              </a:spcAft>
              <a:buFont typeface="Arial" panose="020B0604020202020204" pitchFamily="34" charset="0"/>
              <a:buChar char="•"/>
            </a:pPr>
            <a:r>
              <a:rPr lang="en-US" sz="2400" dirty="0"/>
              <a:t>Identify whom to report an incident of P&amp;D.  (HOC)</a:t>
            </a:r>
            <a:endParaRPr lang="en-US" sz="2400" dirty="0">
              <a:solidFill>
                <a:prstClr val="white"/>
              </a:solidFill>
              <a:ea typeface="Calibri" panose="020F0502020204030204" pitchFamily="34" charset="0"/>
              <a:cs typeface="Times New Roman" panose="02020603050405020304" pitchFamily="18" charset="0"/>
            </a:endParaRPr>
          </a:p>
        </p:txBody>
      </p:sp>
      <p:pic>
        <p:nvPicPr>
          <p:cNvPr id="8" name="Picture 2" descr="http://thepeakperformancecenter.com/wp-content/uploads/2015/08/Learning-Objectives-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5" y="1515812"/>
            <a:ext cx="1970752" cy="92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3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p>
          <a:p>
            <a:pPr algn="ctr"/>
            <a:r>
              <a:rPr lang="en-US" sz="2800" cap="none" dirty="0">
                <a:solidFill>
                  <a:schemeClr val="tx1"/>
                </a:solidFill>
                <a:effectLst/>
                <a:latin typeface="Comic Sans MS" panose="030F0702030302020204" pitchFamily="66" charset="0"/>
              </a:rPr>
              <a:t>teaching framework - introduction</a:t>
            </a:r>
            <a:r>
              <a:rPr lang="en-US" sz="3600" u="sng" dirty="0">
                <a:solidFill>
                  <a:schemeClr val="tx1"/>
                </a:solidFill>
                <a:effectLst/>
                <a:latin typeface="Comic Sans MS" panose="030F0702030302020204" pitchFamily="66" charset="0"/>
              </a:rPr>
              <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sp>
        <p:nvSpPr>
          <p:cNvPr id="10" name="Title 1"/>
          <p:cNvSpPr txBox="1">
            <a:spLocks/>
          </p:cNvSpPr>
          <p:nvPr/>
        </p:nvSpPr>
        <p:spPr>
          <a:xfrm>
            <a:off x="2317244" y="1783866"/>
            <a:ext cx="8977943" cy="4581588"/>
          </a:xfrm>
          <a:prstGeom prst="rect">
            <a:avLst/>
          </a:prstGeom>
        </p:spPr>
        <p:txBody>
          <a:bodyPr anchor="t">
            <a:normAutofit fontScale="92500" lnSpcReduction="1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cap="none" dirty="0">
                <a:solidFill>
                  <a:schemeClr val="tx1"/>
                </a:solidFill>
                <a:effectLst/>
                <a:latin typeface="+mn-lt"/>
              </a:rPr>
              <a:t>	The concepts of active learning are based on observations and research showing that students who have the ability to monitor their own learning learn better.  Such concepts are meant to get away from the traditional lecture means of teaching.</a:t>
            </a:r>
          </a:p>
          <a:p>
            <a:r>
              <a:rPr lang="en-US" sz="2000" cap="none" dirty="0">
                <a:solidFill>
                  <a:schemeClr val="tx1"/>
                </a:solidFill>
                <a:effectLst/>
                <a:latin typeface="+mn-lt"/>
              </a:rPr>
              <a:t>	Designing the curriculum this way includes several steps:  defining </a:t>
            </a:r>
            <a:r>
              <a:rPr lang="en-US" sz="2000" u="sng" cap="none" dirty="0">
                <a:solidFill>
                  <a:schemeClr val="tx1"/>
                </a:solidFill>
                <a:effectLst/>
                <a:latin typeface="+mn-lt"/>
              </a:rPr>
              <a:t>goals</a:t>
            </a:r>
            <a:r>
              <a:rPr lang="en-US" sz="2000" cap="none" dirty="0">
                <a:solidFill>
                  <a:schemeClr val="tx1"/>
                </a:solidFill>
                <a:effectLst/>
                <a:latin typeface="+mn-lt"/>
              </a:rPr>
              <a:t> and </a:t>
            </a:r>
            <a:r>
              <a:rPr lang="en-US" sz="2000" u="sng" cap="none" dirty="0">
                <a:solidFill>
                  <a:schemeClr val="tx1"/>
                </a:solidFill>
                <a:effectLst/>
                <a:latin typeface="+mn-lt"/>
              </a:rPr>
              <a:t>objectives</a:t>
            </a:r>
            <a:r>
              <a:rPr lang="en-US" sz="2000" cap="none" dirty="0">
                <a:solidFill>
                  <a:schemeClr val="tx1"/>
                </a:solidFill>
                <a:effectLst/>
                <a:latin typeface="+mn-lt"/>
              </a:rPr>
              <a:t>, devising </a:t>
            </a:r>
            <a:r>
              <a:rPr lang="en-US" sz="2000" u="sng" cap="none" dirty="0">
                <a:solidFill>
                  <a:schemeClr val="tx1"/>
                </a:solidFill>
                <a:effectLst/>
                <a:latin typeface="+mn-lt"/>
              </a:rPr>
              <a:t>assessments</a:t>
            </a:r>
            <a:r>
              <a:rPr lang="en-US" sz="2000" cap="none" dirty="0">
                <a:solidFill>
                  <a:schemeClr val="tx1"/>
                </a:solidFill>
                <a:effectLst/>
                <a:latin typeface="+mn-lt"/>
              </a:rPr>
              <a:t>, and creating activities or </a:t>
            </a:r>
            <a:r>
              <a:rPr lang="en-US" sz="2000" u="sng" cap="none" dirty="0">
                <a:solidFill>
                  <a:schemeClr val="tx1"/>
                </a:solidFill>
                <a:effectLst/>
                <a:latin typeface="+mn-lt"/>
              </a:rPr>
              <a:t>tasks</a:t>
            </a:r>
            <a:r>
              <a:rPr lang="en-US" sz="2000" cap="none" dirty="0">
                <a:solidFill>
                  <a:schemeClr val="tx1"/>
                </a:solidFill>
                <a:effectLst/>
                <a:latin typeface="+mn-lt"/>
              </a:rPr>
              <a:t> (the acronym GOATs helps to remember this).  The assessments are composed of formative (along the way, such as in class) and summative (final, such as a test) evaluations of knowledge or technique.  There are examples provided here, but trainers should feel free to design their own material for their unique institutional needs.</a:t>
            </a:r>
          </a:p>
          <a:p>
            <a:r>
              <a:rPr lang="en-US" sz="2000" cap="none" dirty="0">
                <a:solidFill>
                  <a:schemeClr val="tx1"/>
                </a:solidFill>
                <a:effectLst/>
                <a:latin typeface="+mn-lt"/>
              </a:rPr>
              <a:t>	Four goals were created (two having two sub-goals).  Curriculum for goals 3a and 3b was more extensively developed, but there are tasks and assessments for all as shown in the teaching framework chart slides.</a:t>
            </a:r>
          </a:p>
          <a:p>
            <a:r>
              <a:rPr lang="en-US" sz="2000" cap="none" dirty="0">
                <a:solidFill>
                  <a:schemeClr val="tx1"/>
                </a:solidFill>
                <a:effectLst/>
                <a:latin typeface="+mn-lt"/>
              </a:rPr>
              <a:t>	In the notes section of many of the slides, there are descriptions to suggest how to use the material presented for the particular GOAT.</a:t>
            </a:r>
            <a:endParaRPr lang="en-US" sz="2000" cap="none" dirty="0">
              <a:solidFill>
                <a:schemeClr val="tx1"/>
              </a:solidFill>
              <a:latin typeface="+mn-lt"/>
            </a:endParaRPr>
          </a:p>
        </p:txBody>
      </p:sp>
      <p:pic>
        <p:nvPicPr>
          <p:cNvPr id="11" name="Picture 4" descr="TEACHER"/>
          <p:cNvPicPr>
            <a:picLocks noChangeAspect="1" noChangeArrowheads="1"/>
          </p:cNvPicPr>
          <p:nvPr/>
        </p:nvPicPr>
        <p:blipFill>
          <a:blip r:embed="rId2">
            <a:lum contrast="-4000"/>
            <a:extLst>
              <a:ext uri="{28A0092B-C50C-407E-A947-70E740481C1C}">
                <a14:useLocalDpi xmlns:a14="http://schemas.microsoft.com/office/drawing/2010/main" val="0"/>
              </a:ext>
            </a:extLst>
          </a:blip>
          <a:srcRect/>
          <a:stretch>
            <a:fillRect/>
          </a:stretch>
        </p:blipFill>
        <p:spPr bwMode="auto">
          <a:xfrm>
            <a:off x="423835" y="1783866"/>
            <a:ext cx="173196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849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2397" y="1524663"/>
            <a:ext cx="9905998" cy="955926"/>
          </a:xfrm>
        </p:spPr>
        <p:txBody>
          <a:bodyPr>
            <a:normAutofit/>
          </a:bodyPr>
          <a:lstStyle/>
          <a:p>
            <a:r>
              <a:rPr lang="en-US" sz="2400" cap="none" dirty="0">
                <a:solidFill>
                  <a:schemeClr val="tx1"/>
                </a:solidFill>
                <a:effectLst>
                  <a:glow rad="38100">
                    <a:schemeClr val="bg1">
                      <a:lumMod val="65000"/>
                      <a:lumOff val="35000"/>
                      <a:alpha val="40000"/>
                    </a:schemeClr>
                  </a:glow>
                </a:effectLst>
                <a:latin typeface="Comic Sans MS" panose="030F0702030302020204" pitchFamily="66" charset="0"/>
              </a:rPr>
              <a:t/>
            </a:r>
            <a:br>
              <a:rPr lang="en-US" sz="2400" cap="none" dirty="0">
                <a:solidFill>
                  <a:schemeClr val="tx1"/>
                </a:solidFill>
                <a:effectLst>
                  <a:glow rad="38100">
                    <a:schemeClr val="bg1">
                      <a:lumMod val="65000"/>
                      <a:lumOff val="35000"/>
                      <a:alpha val="40000"/>
                    </a:schemeClr>
                  </a:glow>
                </a:effectLst>
                <a:latin typeface="Comic Sans MS" panose="030F0702030302020204" pitchFamily="66" charset="0"/>
              </a:rPr>
            </a:br>
            <a:r>
              <a:rPr lang="en-US" sz="2400" cap="none" dirty="0">
                <a:solidFill>
                  <a:schemeClr val="tx1"/>
                </a:solidFill>
                <a:effectLst>
                  <a:glow rad="38100">
                    <a:schemeClr val="bg1">
                      <a:lumMod val="65000"/>
                      <a:lumOff val="35000"/>
                      <a:alpha val="40000"/>
                    </a:schemeClr>
                  </a:glow>
                </a:effectLst>
                <a:latin typeface="Comic Sans MS" panose="030F0702030302020204" pitchFamily="66" charset="0"/>
              </a:rPr>
              <a:t>Develop skills and apply appropriate methods to alleviate P&amp;D</a:t>
            </a:r>
            <a:endParaRPr lang="en-US" sz="2400" cap="none" dirty="0">
              <a:solidFill>
                <a:schemeClr val="tx1"/>
              </a:solidFill>
              <a:effectLst>
                <a:glow rad="38100">
                  <a:schemeClr val="bg1">
                    <a:lumMod val="65000"/>
                    <a:lumOff val="35000"/>
                    <a:alpha val="40000"/>
                  </a:schemeClr>
                </a:glow>
              </a:effectLst>
            </a:endParaRPr>
          </a:p>
        </p:txBody>
      </p:sp>
      <p:sp>
        <p:nvSpPr>
          <p:cNvPr id="3" name="Content Placeholder 2"/>
          <p:cNvSpPr>
            <a:spLocks noGrp="1"/>
          </p:cNvSpPr>
          <p:nvPr>
            <p:ph idx="1"/>
          </p:nvPr>
        </p:nvSpPr>
        <p:spPr>
          <a:xfrm>
            <a:off x="1631270" y="2830285"/>
            <a:ext cx="8214858" cy="3124201"/>
          </a:xfrm>
        </p:spPr>
        <p:txBody>
          <a:bodyPr>
            <a:noAutofit/>
          </a:bodyPr>
          <a:lstStyle/>
          <a:p>
            <a:pPr>
              <a:spcBef>
                <a:spcPts val="0"/>
              </a:spcBef>
              <a:spcAft>
                <a:spcPts val="0"/>
              </a:spcAft>
            </a:pPr>
            <a:r>
              <a:rPr lang="en-US" sz="2400" cap="none" dirty="0">
                <a:solidFill>
                  <a:schemeClr val="tx1"/>
                </a:solidFill>
                <a:effectLst>
                  <a:glow rad="38100">
                    <a:schemeClr val="bg1">
                      <a:lumMod val="50000"/>
                      <a:lumOff val="50000"/>
                      <a:alpha val="20000"/>
                    </a:schemeClr>
                  </a:glow>
                </a:effectLst>
              </a:rPr>
              <a:t>Skill for alleviation of Pain and Distress</a:t>
            </a:r>
          </a:p>
          <a:p>
            <a:pPr>
              <a:spcBef>
                <a:spcPts val="0"/>
              </a:spcBef>
              <a:spcAft>
                <a:spcPts val="0"/>
              </a:spcAft>
            </a:pPr>
            <a:r>
              <a:rPr lang="en-US" sz="2400" cap="none" dirty="0">
                <a:solidFill>
                  <a:schemeClr val="tx1"/>
                </a:solidFill>
                <a:effectLst>
                  <a:glow rad="38100">
                    <a:schemeClr val="bg1">
                      <a:lumMod val="50000"/>
                      <a:lumOff val="50000"/>
                      <a:alpha val="20000"/>
                    </a:schemeClr>
                  </a:glow>
                </a:effectLst>
              </a:rPr>
              <a:t>Animal manipulations</a:t>
            </a:r>
          </a:p>
          <a:p>
            <a:pPr lvl="1">
              <a:spcBef>
                <a:spcPts val="0"/>
              </a:spcBef>
              <a:spcAft>
                <a:spcPts val="0"/>
              </a:spcAft>
            </a:pPr>
            <a:r>
              <a:rPr lang="en-US" sz="2400" cap="none" dirty="0">
                <a:solidFill>
                  <a:schemeClr val="tx1"/>
                </a:solidFill>
                <a:effectLst>
                  <a:glow rad="38100">
                    <a:schemeClr val="bg1">
                      <a:lumMod val="50000"/>
                      <a:lumOff val="50000"/>
                      <a:alpha val="20000"/>
                    </a:schemeClr>
                  </a:glow>
                </a:effectLst>
              </a:rPr>
              <a:t>Animal restraint and handling</a:t>
            </a:r>
          </a:p>
          <a:p>
            <a:pPr lvl="1">
              <a:spcBef>
                <a:spcPts val="0"/>
              </a:spcBef>
              <a:spcAft>
                <a:spcPts val="0"/>
              </a:spcAft>
            </a:pPr>
            <a:r>
              <a:rPr lang="en-US" sz="2400" cap="none" dirty="0">
                <a:solidFill>
                  <a:schemeClr val="tx1"/>
                </a:solidFill>
                <a:effectLst>
                  <a:glow rad="38100">
                    <a:schemeClr val="bg1">
                      <a:lumMod val="50000"/>
                      <a:lumOff val="50000"/>
                      <a:alpha val="20000"/>
                    </a:schemeClr>
                  </a:glow>
                </a:effectLst>
              </a:rPr>
              <a:t>Oral gavage</a:t>
            </a:r>
          </a:p>
          <a:p>
            <a:pPr lvl="1">
              <a:spcBef>
                <a:spcPts val="0"/>
              </a:spcBef>
              <a:spcAft>
                <a:spcPts val="0"/>
              </a:spcAft>
            </a:pPr>
            <a:r>
              <a:rPr lang="en-US" sz="2400" cap="none" dirty="0">
                <a:solidFill>
                  <a:schemeClr val="tx1"/>
                </a:solidFill>
                <a:effectLst>
                  <a:glow rad="38100">
                    <a:schemeClr val="bg1">
                      <a:lumMod val="50000"/>
                      <a:lumOff val="50000"/>
                      <a:alpha val="20000"/>
                    </a:schemeClr>
                  </a:glow>
                </a:effectLst>
              </a:rPr>
              <a:t>IP, SQ, IM  and IV tail injections</a:t>
            </a:r>
          </a:p>
        </p:txBody>
      </p:sp>
      <p:sp>
        <p:nvSpPr>
          <p:cNvPr id="5"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3b</a:t>
            </a:r>
          </a:p>
          <a:p>
            <a:pPr algn="ctr"/>
            <a:r>
              <a:rPr lang="en-US" sz="3600" u="sng" cap="none" dirty="0">
                <a:solidFill>
                  <a:prstClr val="white"/>
                </a:solidFill>
                <a:effectLst/>
                <a:latin typeface="Comic Sans MS" panose="030F0702030302020204" pitchFamily="66" charset="0"/>
              </a:rPr>
              <a:t>Knowledge of how to manage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pic>
        <p:nvPicPr>
          <p:cNvPr id="6" name="Picture 2" descr="http://thepeakperformancecenter.com/wp-content/uploads/2015/08/Learning-Objectives-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5" y="1515812"/>
            <a:ext cx="1970752" cy="920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595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443032"/>
            <a:ext cx="9905998" cy="742955"/>
          </a:xfrm>
        </p:spPr>
        <p:txBody>
          <a:bodyPr>
            <a:normAutofit/>
          </a:bodyPr>
          <a:lstStyle/>
          <a:p>
            <a:pPr algn="ctr"/>
            <a:r>
              <a:rPr lang="en-US" sz="2800" cap="none" dirty="0">
                <a:solidFill>
                  <a:schemeClr val="tx1"/>
                </a:solidFill>
                <a:effectLst>
                  <a:glow rad="38100">
                    <a:schemeClr val="bg1">
                      <a:lumMod val="65000"/>
                      <a:lumOff val="35000"/>
                      <a:alpha val="40000"/>
                    </a:schemeClr>
                  </a:glow>
                </a:effectLst>
                <a:latin typeface="Comic Sans MS" panose="030F0702030302020204" pitchFamily="66" charset="0"/>
              </a:rPr>
              <a:t>Animal handling and restraint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5950" y="2714626"/>
            <a:ext cx="4253214" cy="3176451"/>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8514" y="2735718"/>
            <a:ext cx="4187277" cy="3127207"/>
          </a:xfrm>
          <a:prstGeom prst="rect">
            <a:avLst/>
          </a:prstGeom>
        </p:spPr>
      </p:pic>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3b</a:t>
            </a:r>
          </a:p>
          <a:p>
            <a:pPr algn="ctr"/>
            <a:r>
              <a:rPr lang="en-US" sz="3600" u="sng" cap="none" dirty="0">
                <a:solidFill>
                  <a:prstClr val="white"/>
                </a:solidFill>
                <a:effectLst/>
                <a:latin typeface="Comic Sans MS" panose="030F0702030302020204" pitchFamily="66" charset="0"/>
              </a:rPr>
              <a:t>Knowledge of how to manage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Tree>
    <p:extLst>
      <p:ext uri="{BB962C8B-B14F-4D97-AF65-F5344CB8AC3E}">
        <p14:creationId xmlns:p14="http://schemas.microsoft.com/office/powerpoint/2010/main" val="2222513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519125"/>
            <a:ext cx="9905998" cy="661976"/>
          </a:xfrm>
        </p:spPr>
        <p:txBody>
          <a:bodyPr>
            <a:normAutofit/>
          </a:bodyPr>
          <a:lstStyle/>
          <a:p>
            <a:pPr algn="ctr"/>
            <a:r>
              <a:rPr lang="en-US" sz="2800" cap="none" dirty="0">
                <a:solidFill>
                  <a:schemeClr val="tx1"/>
                </a:solidFill>
                <a:effectLst>
                  <a:glow rad="38100">
                    <a:schemeClr val="bg1">
                      <a:lumMod val="65000"/>
                      <a:lumOff val="35000"/>
                      <a:alpha val="40000"/>
                    </a:schemeClr>
                  </a:glow>
                </a:effectLst>
                <a:latin typeface="Comic Sans MS" panose="030F0702030302020204" pitchFamily="66" charset="0"/>
              </a:rPr>
              <a:t>Oral gavage</a:t>
            </a:r>
            <a:endParaRPr lang="en-US" sz="2800" dirty="0">
              <a:solidFill>
                <a:schemeClr val="tx1"/>
              </a:solidFill>
              <a:effectLst>
                <a:glow rad="38100">
                  <a:schemeClr val="bg1">
                    <a:lumMod val="65000"/>
                    <a:lumOff val="35000"/>
                    <a:alpha val="40000"/>
                  </a:schemeClr>
                </a:glo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76508" y="2775866"/>
            <a:ext cx="6438983" cy="3124200"/>
          </a:xfrm>
        </p:spPr>
      </p:pic>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3b</a:t>
            </a:r>
          </a:p>
          <a:p>
            <a:pPr algn="ctr"/>
            <a:r>
              <a:rPr lang="en-US" sz="3600" u="sng" cap="none" dirty="0">
                <a:solidFill>
                  <a:prstClr val="white"/>
                </a:solidFill>
                <a:effectLst/>
                <a:latin typeface="Comic Sans MS" panose="030F0702030302020204" pitchFamily="66" charset="0"/>
              </a:rPr>
              <a:t>Knowledge of how to manage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Tree>
    <p:extLst>
      <p:ext uri="{BB962C8B-B14F-4D97-AF65-F5344CB8AC3E}">
        <p14:creationId xmlns:p14="http://schemas.microsoft.com/office/powerpoint/2010/main" val="2242600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9954" y="1987731"/>
            <a:ext cx="2853939" cy="213142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352" y="1987730"/>
            <a:ext cx="2994960" cy="21314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195" y="1987730"/>
            <a:ext cx="3017805" cy="214848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0466" y="4276225"/>
            <a:ext cx="2086853" cy="236610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0542" y="4354192"/>
            <a:ext cx="2579540" cy="2298791"/>
          </a:xfrm>
          <a:prstGeom prst="rect">
            <a:avLst/>
          </a:prstGeom>
        </p:spPr>
      </p:pic>
      <p:sp>
        <p:nvSpPr>
          <p:cNvPr id="10" name="Title 1"/>
          <p:cNvSpPr txBox="1">
            <a:spLocks/>
          </p:cNvSpPr>
          <p:nvPr/>
        </p:nvSpPr>
        <p:spPr>
          <a:xfrm>
            <a:off x="0" y="1550295"/>
            <a:ext cx="12192000" cy="66197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cap="none" dirty="0">
                <a:solidFill>
                  <a:schemeClr val="tx1"/>
                </a:solidFill>
                <a:effectLst>
                  <a:glow rad="38100">
                    <a:schemeClr val="bg1">
                      <a:lumMod val="65000"/>
                      <a:lumOff val="35000"/>
                      <a:alpha val="40000"/>
                    </a:schemeClr>
                  </a:glow>
                </a:effectLst>
                <a:latin typeface="Comic Sans MS" panose="030F0702030302020204" pitchFamily="66" charset="0"/>
              </a:rPr>
              <a:t>IP, SQ, IM and IV tail injections</a:t>
            </a:r>
            <a:br>
              <a:rPr lang="en-US" sz="2800" cap="none" dirty="0">
                <a:solidFill>
                  <a:schemeClr val="tx1"/>
                </a:solidFill>
                <a:effectLst>
                  <a:glow rad="38100">
                    <a:schemeClr val="bg1">
                      <a:lumMod val="65000"/>
                      <a:lumOff val="35000"/>
                      <a:alpha val="40000"/>
                    </a:schemeClr>
                  </a:glow>
                </a:effectLst>
                <a:latin typeface="Comic Sans MS" panose="030F0702030302020204" pitchFamily="66" charset="0"/>
              </a:rPr>
            </a:br>
            <a:endParaRPr lang="en-US" sz="2800" dirty="0">
              <a:solidFill>
                <a:schemeClr val="tx1"/>
              </a:solidFill>
              <a:effectLst>
                <a:glow rad="38100">
                  <a:schemeClr val="bg1">
                    <a:lumMod val="65000"/>
                    <a:lumOff val="35000"/>
                    <a:alpha val="40000"/>
                  </a:schemeClr>
                </a:glow>
              </a:effectLst>
            </a:endParaRPr>
          </a:p>
        </p:txBody>
      </p:sp>
      <p:sp>
        <p:nvSpPr>
          <p:cNvPr id="12"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3b</a:t>
            </a:r>
          </a:p>
          <a:p>
            <a:pPr algn="ctr"/>
            <a:r>
              <a:rPr lang="en-US" sz="3600" u="sng" cap="none" dirty="0">
                <a:solidFill>
                  <a:prstClr val="white"/>
                </a:solidFill>
                <a:effectLst/>
                <a:latin typeface="Comic Sans MS" panose="030F0702030302020204" pitchFamily="66" charset="0"/>
              </a:rPr>
              <a:t>Knowledge of how to manage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Tree>
    <p:extLst>
      <p:ext uri="{BB962C8B-B14F-4D97-AF65-F5344CB8AC3E}">
        <p14:creationId xmlns:p14="http://schemas.microsoft.com/office/powerpoint/2010/main" val="2262248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43263" y="1780636"/>
            <a:ext cx="3543300" cy="1152891"/>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cap="none" dirty="0">
                <a:solidFill>
                  <a:prstClr val="white"/>
                </a:solidFill>
                <a:effectLst/>
                <a:latin typeface="Comic Sans MS" panose="030F0702030302020204" pitchFamily="66" charset="0"/>
              </a:rPr>
              <a:t>Scoring system to assess pain level</a:t>
            </a:r>
          </a:p>
          <a:p>
            <a:pPr algn="ctr"/>
            <a:endParaRPr lang="en-US" sz="28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endParaRPr lang="en-US" sz="28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endParaRPr lang="en-US" sz="3600" b="1" u="sng" cap="none" dirty="0">
              <a:solidFill>
                <a:prstClr val="white"/>
              </a:solidFill>
              <a:effectLst/>
              <a:latin typeface="Comic Sans MS" panose="030F0702030302020204" pitchFamily="66" charset="0"/>
            </a:endParaRPr>
          </a:p>
          <a:p>
            <a:pPr algn="ctr"/>
            <a:r>
              <a:rPr lang="en-US" sz="3600" b="1" u="sng" cap="none" dirty="0">
                <a:solidFill>
                  <a:prstClr val="white"/>
                </a:solidFill>
                <a:effectLst/>
                <a:latin typeface="Comic Sans MS" panose="030F0702030302020204" pitchFamily="66" charset="0"/>
              </a:rPr>
              <a:t/>
            </a:r>
            <a:br>
              <a:rPr lang="en-US" sz="3600" b="1" u="sng" cap="none" dirty="0">
                <a:solidFill>
                  <a:prstClr val="white"/>
                </a:solidFill>
                <a:effectLst/>
                <a:latin typeface="Comic Sans MS" panose="030F0702030302020204" pitchFamily="66" charset="0"/>
              </a:rPr>
            </a:b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7986966" y="1780636"/>
            <a:ext cx="3704718" cy="4721502"/>
          </a:xfrm>
          <a:prstGeom prst="rect">
            <a:avLst/>
          </a:prstGeom>
        </p:spPr>
      </p:pic>
      <p:sp>
        <p:nvSpPr>
          <p:cNvPr id="8"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prstClr val="white"/>
                </a:solidFill>
                <a:effectLst/>
                <a:latin typeface="Comic Sans MS" panose="030F0702030302020204" pitchFamily="66" charset="0"/>
              </a:rPr>
              <a:t>Goal 3b</a:t>
            </a:r>
          </a:p>
          <a:p>
            <a:pPr algn="ctr"/>
            <a:r>
              <a:rPr lang="en-US" sz="3600" u="sng" cap="none" dirty="0">
                <a:solidFill>
                  <a:prstClr val="white"/>
                </a:solidFill>
                <a:effectLst/>
                <a:latin typeface="Comic Sans MS" panose="030F0702030302020204" pitchFamily="66" charset="0"/>
              </a:rPr>
              <a:t>Knowledge of how to manage P&amp;D</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Tree>
    <p:extLst>
      <p:ext uri="{BB962C8B-B14F-4D97-AF65-F5344CB8AC3E}">
        <p14:creationId xmlns:p14="http://schemas.microsoft.com/office/powerpoint/2010/main" val="2884080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20301" y="1331410"/>
            <a:ext cx="5334000" cy="2751665"/>
          </a:xfrm>
          <a:prstGeom prst="rect">
            <a:avLst/>
          </a:prstGeom>
        </p:spPr>
      </p:pic>
      <p:pic>
        <p:nvPicPr>
          <p:cNvPr id="3" name="Picture 2"/>
          <p:cNvPicPr/>
          <p:nvPr/>
        </p:nvPicPr>
        <p:blipFill rotWithShape="1">
          <a:blip r:embed="rId3"/>
          <a:srcRect b="-27"/>
          <a:stretch/>
        </p:blipFill>
        <p:spPr>
          <a:xfrm>
            <a:off x="6841067" y="1292089"/>
            <a:ext cx="4690533" cy="2611318"/>
          </a:xfrm>
          <a:prstGeom prst="rect">
            <a:avLst/>
          </a:prstGeom>
        </p:spPr>
      </p:pic>
      <p:pic>
        <p:nvPicPr>
          <p:cNvPr id="4" name="Picture 3"/>
          <p:cNvPicPr/>
          <p:nvPr/>
        </p:nvPicPr>
        <p:blipFill>
          <a:blip r:embed="rId4"/>
          <a:stretch>
            <a:fillRect/>
          </a:stretch>
        </p:blipFill>
        <p:spPr>
          <a:xfrm>
            <a:off x="5029200" y="3967316"/>
            <a:ext cx="5018548" cy="2621656"/>
          </a:xfrm>
          <a:prstGeom prst="rect">
            <a:avLst/>
          </a:prstGeom>
        </p:spPr>
      </p:pic>
      <p:pic>
        <p:nvPicPr>
          <p:cNvPr id="5" name="Picture 4"/>
          <p:cNvPicPr/>
          <p:nvPr/>
        </p:nvPicPr>
        <p:blipFill>
          <a:blip r:embed="rId5"/>
          <a:stretch>
            <a:fillRect/>
          </a:stretch>
        </p:blipFill>
        <p:spPr>
          <a:xfrm>
            <a:off x="1220893" y="3834581"/>
            <a:ext cx="2790667" cy="2754391"/>
          </a:xfrm>
          <a:prstGeom prst="rect">
            <a:avLst/>
          </a:prstGeom>
        </p:spPr>
      </p:pic>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cap="none" dirty="0">
                <a:solidFill>
                  <a:prstClr val="white"/>
                </a:solidFill>
                <a:effectLst>
                  <a:glow rad="38100">
                    <a:prstClr val="black">
                      <a:lumMod val="65000"/>
                      <a:lumOff val="35000"/>
                      <a:alpha val="40000"/>
                    </a:prstClr>
                  </a:glow>
                </a:effectLst>
                <a:latin typeface="Comic Sans MS" panose="030F0702030302020204" pitchFamily="66" charset="0"/>
              </a:rPr>
              <a:t>Assessment: How would you classify the mouse? </a:t>
            </a:r>
          </a:p>
        </p:txBody>
      </p:sp>
    </p:spTree>
    <p:extLst>
      <p:ext uri="{BB962C8B-B14F-4D97-AF65-F5344CB8AC3E}">
        <p14:creationId xmlns:p14="http://schemas.microsoft.com/office/powerpoint/2010/main" val="24497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65486" y="2126192"/>
            <a:ext cx="2706451" cy="4468791"/>
          </a:xfrm>
          <a:prstGeom prst="rect">
            <a:avLst/>
          </a:prstGeom>
        </p:spPr>
      </p:pic>
      <p:sp>
        <p:nvSpPr>
          <p:cNvPr id="3" name="Rectangle 2"/>
          <p:cNvSpPr/>
          <p:nvPr/>
        </p:nvSpPr>
        <p:spPr>
          <a:xfrm>
            <a:off x="4588329" y="2126193"/>
            <a:ext cx="6970259" cy="4708981"/>
          </a:xfrm>
          <a:prstGeom prst="rect">
            <a:avLst/>
          </a:prstGeom>
        </p:spPr>
        <p:txBody>
          <a:bodyPr wrap="square">
            <a:spAutoFit/>
          </a:bodyPr>
          <a:lstStyle/>
          <a:p>
            <a:pPr algn="ctr">
              <a:tabLst>
                <a:tab pos="-457200" algn="l"/>
              </a:tabLst>
            </a:pPr>
            <a:r>
              <a:rPr lang="en-US" sz="2000" b="1" u="sng" kern="1400" dirty="0">
                <a:solidFill>
                  <a:prstClr val="white"/>
                </a:solidFill>
                <a:ea typeface="Times New Roman" panose="02020603050405020304" pitchFamily="18" charset="0"/>
              </a:rPr>
              <a:t>Physical Appearance</a:t>
            </a:r>
            <a:endParaRPr lang="en-US" sz="2000" kern="1400" dirty="0">
              <a:solidFill>
                <a:prstClr val="white"/>
              </a:solidFill>
              <a:ea typeface="Times New Roman" panose="02020603050405020304" pitchFamily="18" charset="0"/>
            </a:endParaRPr>
          </a:p>
          <a:p>
            <a:pPr marL="228600" indent="-228600">
              <a:tabLst>
                <a:tab pos="-457200" algn="l"/>
              </a:tabLst>
            </a:pPr>
            <a:r>
              <a:rPr lang="en-US" sz="2000" kern="1400" dirty="0">
                <a:solidFill>
                  <a:prstClr val="white"/>
                </a:solidFill>
                <a:ea typeface="Times New Roman" panose="02020603050405020304" pitchFamily="18" charset="0"/>
              </a:rPr>
              <a:t>0 = Normal (good hair coat, color of skin and/or mucous membranes, eyes clear, no discharge from eyes/nose, normal posture and movements)</a:t>
            </a:r>
          </a:p>
          <a:p>
            <a:pPr marL="228600" indent="-228600">
              <a:tabLst>
                <a:tab pos="-457200" algn="l"/>
              </a:tabLst>
            </a:pPr>
            <a:r>
              <a:rPr lang="en-US" sz="2000" kern="1400" dirty="0">
                <a:solidFill>
                  <a:prstClr val="white"/>
                </a:solidFill>
                <a:ea typeface="Times New Roman" panose="02020603050405020304" pitchFamily="18" charset="0"/>
              </a:rPr>
              <a:t>1 =  Minor changes in grooming and movement (lethargic, normal posture, no discharge from eyes/nose)</a:t>
            </a:r>
          </a:p>
          <a:p>
            <a:pPr marL="228600" indent="-228600">
              <a:tabLst>
                <a:tab pos="-457200" algn="l"/>
              </a:tabLst>
            </a:pPr>
            <a:r>
              <a:rPr lang="en-US" sz="2000" kern="1400" dirty="0">
                <a:solidFill>
                  <a:prstClr val="white"/>
                </a:solidFill>
                <a:ea typeface="Times New Roman" panose="02020603050405020304" pitchFamily="18" charset="0"/>
              </a:rPr>
              <a:t>2 = Major changes in grooming and movement (slight discharge from eyes/nose, reduced or awkward movements)</a:t>
            </a:r>
          </a:p>
          <a:p>
            <a:pPr marL="228600" indent="-228600">
              <a:tabLst>
                <a:tab pos="-457200" algn="l"/>
              </a:tabLst>
            </a:pPr>
            <a:r>
              <a:rPr lang="en-US" sz="2000" kern="1400" dirty="0">
                <a:solidFill>
                  <a:prstClr val="white"/>
                </a:solidFill>
                <a:ea typeface="Times New Roman" panose="02020603050405020304" pitchFamily="18" charset="0"/>
              </a:rPr>
              <a:t>3 = Lack of grooming, limited movement (hunched posture, ruffled hair coat, naso-ocular discharge, lack of cleaning of eyes and feet, eyes sunken/glazed, noticeably dehydrated, evidence of abdominal ascites)</a:t>
            </a:r>
          </a:p>
        </p:txBody>
      </p:sp>
      <p:sp>
        <p:nvSpPr>
          <p:cNvPr id="6" name="Title 5"/>
          <p:cNvSpPr>
            <a:spLocks noGrp="1"/>
          </p:cNvSpPr>
          <p:nvPr>
            <p:ph type="title"/>
          </p:nvPr>
        </p:nvSpPr>
        <p:spPr>
          <a:xfrm>
            <a:off x="1141413" y="609600"/>
            <a:ext cx="9905998" cy="1119188"/>
          </a:xfrm>
        </p:spPr>
        <p:txBody>
          <a:bodyPr/>
          <a:lstStyle/>
          <a:p>
            <a:pPr algn="ctr"/>
            <a:r>
              <a:rPr lang="en-US" cap="none" dirty="0">
                <a:solidFill>
                  <a:prstClr val="white"/>
                </a:solidFill>
                <a:effectLst/>
                <a:latin typeface="Comic Sans MS" panose="030F0702030302020204" pitchFamily="66" charset="0"/>
              </a:rPr>
              <a:t>Assessment:  Scoring system to assess pain level</a:t>
            </a:r>
            <a:endParaRPr lang="en-US" dirty="0"/>
          </a:p>
        </p:txBody>
      </p:sp>
    </p:spTree>
    <p:extLst>
      <p:ext uri="{BB962C8B-B14F-4D97-AF65-F5344CB8AC3E}">
        <p14:creationId xmlns:p14="http://schemas.microsoft.com/office/powerpoint/2010/main" val="774748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a:solidFill>
                  <a:prstClr val="white"/>
                </a:solidFill>
                <a:effectLst/>
                <a:latin typeface="Comic Sans MS" panose="030F0702030302020204" pitchFamily="66" charset="0"/>
              </a:rPr>
              <a:t>Tools Used to Assess Pain in Mice </a:t>
            </a:r>
            <a:r>
              <a:rPr lang="en-US" sz="3600"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rPr>
              <a:t/>
            </a:r>
            <a:br>
              <a:rPr lang="en-US" sz="3600"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rPr>
            </a:br>
            <a:endParaRPr lang="en-US" dirty="0"/>
          </a:p>
        </p:txBody>
      </p:sp>
      <p:pic>
        <p:nvPicPr>
          <p:cNvPr id="4" name="Content Placeholder 3" descr="C:\Users\Tanise L. Jackson\Downloads\ir-thermometer-gun-8-1-359lar.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7775" y="1835633"/>
            <a:ext cx="2175070" cy="2114197"/>
          </a:xfrm>
          <a:prstGeom prst="rect">
            <a:avLst/>
          </a:prstGeom>
          <a:noFill/>
          <a:ln>
            <a:noFill/>
          </a:ln>
        </p:spPr>
      </p:pic>
      <p:pic>
        <p:nvPicPr>
          <p:cNvPr id="5" name="Picture 4"/>
          <p:cNvPicPr/>
          <p:nvPr/>
        </p:nvPicPr>
        <p:blipFill>
          <a:blip r:embed="rId4"/>
          <a:stretch>
            <a:fillRect/>
          </a:stretch>
        </p:blipFill>
        <p:spPr>
          <a:xfrm>
            <a:off x="2528179" y="1833581"/>
            <a:ext cx="2243505" cy="2114197"/>
          </a:xfrm>
          <a:prstGeom prst="rect">
            <a:avLst/>
          </a:prstGeom>
        </p:spPr>
      </p:pic>
      <p:pic>
        <p:nvPicPr>
          <p:cNvPr id="6" name="Picture 5"/>
          <p:cNvPicPr/>
          <p:nvPr/>
        </p:nvPicPr>
        <p:blipFill>
          <a:blip r:embed="rId5"/>
          <a:stretch>
            <a:fillRect/>
          </a:stretch>
        </p:blipFill>
        <p:spPr>
          <a:xfrm>
            <a:off x="4887018" y="1822775"/>
            <a:ext cx="2019475" cy="2092492"/>
          </a:xfrm>
          <a:prstGeom prst="rect">
            <a:avLst/>
          </a:prstGeom>
        </p:spPr>
      </p:pic>
      <p:pic>
        <p:nvPicPr>
          <p:cNvPr id="7"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7198636" y="1801163"/>
            <a:ext cx="1931511" cy="2114104"/>
          </a:xfrm>
          <a:prstGeom prst="rect">
            <a:avLst/>
          </a:prstGeom>
          <a:noFill/>
        </p:spPr>
      </p:pic>
      <p:pic>
        <p:nvPicPr>
          <p:cNvPr id="8" name="Picture 7"/>
          <p:cNvPicPr/>
          <p:nvPr/>
        </p:nvPicPr>
        <p:blipFill>
          <a:blip r:embed="rId7"/>
          <a:stretch>
            <a:fillRect/>
          </a:stretch>
        </p:blipFill>
        <p:spPr>
          <a:xfrm>
            <a:off x="461913" y="4209068"/>
            <a:ext cx="2375556" cy="2286000"/>
          </a:xfrm>
          <a:prstGeom prst="rect">
            <a:avLst/>
          </a:prstGeom>
        </p:spPr>
      </p:pic>
      <p:pic>
        <p:nvPicPr>
          <p:cNvPr id="9" name="Picture 8"/>
          <p:cNvPicPr/>
          <p:nvPr/>
        </p:nvPicPr>
        <p:blipFill>
          <a:blip r:embed="rId8"/>
          <a:stretch>
            <a:fillRect/>
          </a:stretch>
        </p:blipFill>
        <p:spPr>
          <a:xfrm>
            <a:off x="3393649" y="4134501"/>
            <a:ext cx="2300139" cy="2360568"/>
          </a:xfrm>
          <a:prstGeom prst="rect">
            <a:avLst/>
          </a:prstGeom>
        </p:spPr>
      </p:pic>
      <p:pic>
        <p:nvPicPr>
          <p:cNvPr id="10" name="Picture 9"/>
          <p:cNvPicPr/>
          <p:nvPr/>
        </p:nvPicPr>
        <p:blipFill>
          <a:blip r:embed="rId9"/>
          <a:stretch>
            <a:fillRect/>
          </a:stretch>
        </p:blipFill>
        <p:spPr>
          <a:xfrm>
            <a:off x="6381602" y="4209068"/>
            <a:ext cx="2291058" cy="2286000"/>
          </a:xfrm>
          <a:prstGeom prst="rect">
            <a:avLst/>
          </a:prstGeom>
        </p:spPr>
      </p:pic>
      <p:pic>
        <p:nvPicPr>
          <p:cNvPr id="11" name="Picture 10"/>
          <p:cNvPicPr/>
          <p:nvPr/>
        </p:nvPicPr>
        <p:blipFill>
          <a:blip r:embed="rId10"/>
          <a:stretch>
            <a:fillRect/>
          </a:stretch>
        </p:blipFill>
        <p:spPr>
          <a:xfrm>
            <a:off x="9162854" y="4134500"/>
            <a:ext cx="2475774" cy="2296922"/>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93666" y="1811969"/>
            <a:ext cx="2244962" cy="2005887"/>
          </a:xfrm>
          <a:prstGeom prst="rect">
            <a:avLst/>
          </a:prstGeom>
        </p:spPr>
      </p:pic>
    </p:spTree>
    <p:extLst>
      <p:ext uri="{BB962C8B-B14F-4D97-AF65-F5344CB8AC3E}">
        <p14:creationId xmlns:p14="http://schemas.microsoft.com/office/powerpoint/2010/main" val="2648867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051901"/>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cap="none" dirty="0">
                <a:solidFill>
                  <a:prstClr val="white"/>
                </a:solidFill>
                <a:effectLst/>
                <a:latin typeface="Comic Sans MS" panose="030F0702030302020204" pitchFamily="66" charset="0"/>
              </a:rPr>
              <a:t>Tools Used to Assess Pain in Mice </a:t>
            </a:r>
            <a:endParaRPr lang="en-US" sz="3600"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sp>
        <p:nvSpPr>
          <p:cNvPr id="14" name="Rectangle 13"/>
          <p:cNvSpPr/>
          <p:nvPr/>
        </p:nvSpPr>
        <p:spPr>
          <a:xfrm>
            <a:off x="4621814" y="1896046"/>
            <a:ext cx="2948371" cy="388696"/>
          </a:xfrm>
          <a:prstGeom prst="rect">
            <a:avLst/>
          </a:prstGeom>
        </p:spPr>
        <p:txBody>
          <a:bodyPr wrap="none">
            <a:spAutoFit/>
          </a:bodyPr>
          <a:lstStyle/>
          <a:p>
            <a:pPr algn="ctr">
              <a:lnSpc>
                <a:spcPct val="107000"/>
              </a:lnSpc>
              <a:spcAft>
                <a:spcPts val="800"/>
              </a:spcAft>
            </a:pPr>
            <a:r>
              <a:rPr lang="en-US" b="1" dirty="0">
                <a:solidFill>
                  <a:prstClr val="white"/>
                </a:solidFill>
                <a:latin typeface="Calibri" panose="020F0502020204030204" pitchFamily="34" charset="0"/>
                <a:ea typeface="Calibri" panose="020F0502020204030204" pitchFamily="34" charset="0"/>
                <a:cs typeface="Times New Roman" panose="02020603050405020304" pitchFamily="18" charset="0"/>
              </a:rPr>
              <a:t>TOOLS USED TO ASSESS PAIN</a:t>
            </a:r>
            <a:endParaRPr lang="en-US" sz="105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Table 14"/>
          <p:cNvGraphicFramePr>
            <a:graphicFrameLocks noGrp="1"/>
          </p:cNvGraphicFramePr>
          <p:nvPr>
            <p:extLst/>
          </p:nvPr>
        </p:nvGraphicFramePr>
        <p:xfrm>
          <a:off x="3417315" y="2756434"/>
          <a:ext cx="2111375" cy="2641473"/>
        </p:xfrm>
        <a:graphic>
          <a:graphicData uri="http://schemas.openxmlformats.org/drawingml/2006/table">
            <a:tbl>
              <a:tblPr firstRow="1" firstCol="1" bandRow="1"/>
              <a:tblGrid>
                <a:gridCol w="2111375">
                  <a:extLst>
                    <a:ext uri="{9D8B030D-6E8A-4147-A177-3AD203B41FA5}">
                      <a16:colId xmlns:a16="http://schemas.microsoft.com/office/drawing/2014/main" xmlns="" val="20000"/>
                    </a:ext>
                  </a:extLst>
                </a:gridCol>
              </a:tblGrid>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Thermometer Gun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0"/>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Otoscope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Spray Bottle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Syringe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Scale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Gloved Hand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Scalpel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Anesthesia Machine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CO2 Chamber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bl>
          </a:graphicData>
        </a:graphic>
      </p:graphicFrame>
      <p:graphicFrame>
        <p:nvGraphicFramePr>
          <p:cNvPr id="16" name="Table 15"/>
          <p:cNvGraphicFramePr>
            <a:graphicFrameLocks noGrp="1"/>
          </p:cNvGraphicFramePr>
          <p:nvPr>
            <p:extLst/>
          </p:nvPr>
        </p:nvGraphicFramePr>
        <p:xfrm>
          <a:off x="5722146" y="2824249"/>
          <a:ext cx="2969260" cy="2641473"/>
        </p:xfrm>
        <a:graphic>
          <a:graphicData uri="http://schemas.openxmlformats.org/drawingml/2006/table">
            <a:tbl>
              <a:tblPr firstRow="1" firstCol="1" bandRow="1">
                <a:tableStyleId>{5C22544A-7EE6-4342-B048-85BDC9FD1C3A}</a:tableStyleId>
              </a:tblPr>
              <a:tblGrid>
                <a:gridCol w="1484630">
                  <a:extLst>
                    <a:ext uri="{9D8B030D-6E8A-4147-A177-3AD203B41FA5}">
                      <a16:colId xmlns:a16="http://schemas.microsoft.com/office/drawing/2014/main" xmlns="" val="20000"/>
                    </a:ext>
                  </a:extLst>
                </a:gridCol>
                <a:gridCol w="1484630">
                  <a:extLst>
                    <a:ext uri="{9D8B030D-6E8A-4147-A177-3AD203B41FA5}">
                      <a16:colId xmlns:a16="http://schemas.microsoft.com/office/drawing/2014/main" xmlns="" val="20001"/>
                    </a:ext>
                  </a:extLst>
                </a:gridCol>
              </a:tblGrid>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bl>
          </a:graphicData>
        </a:graphic>
      </p:graphicFrame>
      <p:sp>
        <p:nvSpPr>
          <p:cNvPr id="17" name="Rectangle 16"/>
          <p:cNvSpPr/>
          <p:nvPr/>
        </p:nvSpPr>
        <p:spPr>
          <a:xfrm>
            <a:off x="6314865" y="2387102"/>
            <a:ext cx="1783822" cy="369332"/>
          </a:xfrm>
          <a:prstGeom prst="rect">
            <a:avLst/>
          </a:prstGeom>
        </p:spPr>
        <p:txBody>
          <a:bodyPr wrap="none">
            <a:spAutoFit/>
          </a:bodyPr>
          <a:lstStyle/>
          <a:p>
            <a:r>
              <a:rPr lang="en-US" b="1" dirty="0">
                <a:solidFill>
                  <a:prstClr val="white"/>
                </a:solidFill>
                <a:latin typeface="Calibri" panose="020F0502020204030204" pitchFamily="34" charset="0"/>
                <a:ea typeface="Calibri" panose="020F0502020204030204" pitchFamily="34" charset="0"/>
                <a:cs typeface="Times New Roman" panose="02020603050405020304" pitchFamily="18" charset="0"/>
              </a:rPr>
              <a:t>YES                 NO </a:t>
            </a:r>
            <a:endParaRPr lang="en-US" dirty="0">
              <a:solidFill>
                <a:prstClr val="white"/>
              </a:solidFill>
            </a:endParaRPr>
          </a:p>
        </p:txBody>
      </p:sp>
    </p:spTree>
    <p:extLst>
      <p:ext uri="{BB962C8B-B14F-4D97-AF65-F5344CB8AC3E}">
        <p14:creationId xmlns:p14="http://schemas.microsoft.com/office/powerpoint/2010/main" val="2875646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u="sng" cap="none" dirty="0">
                <a:solidFill>
                  <a:prstClr val="white"/>
                </a:solidFill>
                <a:effectLst/>
                <a:latin typeface="Comic Sans MS" panose="030F0702030302020204" pitchFamily="66" charset="0"/>
              </a:rPr>
              <a:t>Goal 3b: </a:t>
            </a:r>
            <a:r>
              <a:rPr lang="en-US" sz="3200" u="sng" cap="none" dirty="0">
                <a:solidFill>
                  <a:prstClr val="white"/>
                </a:solidFill>
                <a:effectLst/>
                <a:latin typeface="Comic Sans MS" panose="030F0702030302020204" pitchFamily="66" charset="0"/>
              </a:rPr>
              <a:t>Knowledge of how to manage P&amp;D</a:t>
            </a:r>
          </a:p>
          <a:p>
            <a:pPr algn="ctr"/>
            <a:r>
              <a:rPr lang="en-US" sz="2800" cap="none" dirty="0">
                <a:solidFill>
                  <a:prstClr val="white"/>
                </a:solidFill>
                <a:effectLst/>
                <a:latin typeface="Comic Sans MS" panose="030F0702030302020204" pitchFamily="66" charset="0"/>
              </a:rPr>
              <a:t>Objective: Use tools (e.g., scoring system) to assess pain level</a:t>
            </a:r>
          </a:p>
          <a:p>
            <a:pPr algn="ctr"/>
            <a:r>
              <a:rPr lang="en-US" sz="2800" cap="none" dirty="0">
                <a:solidFill>
                  <a:srgbClr val="FFFF00"/>
                </a:solidFill>
                <a:effectLst/>
                <a:latin typeface="Comic Sans MS" panose="030F0702030302020204" pitchFamily="66" charset="0"/>
              </a:rPr>
              <a:t>Formative</a:t>
            </a:r>
            <a:r>
              <a:rPr lang="en-US" sz="2800" cap="none" dirty="0">
                <a:solidFill>
                  <a:prstClr val="white"/>
                </a:solidFill>
                <a:effectLst/>
                <a:latin typeface="Comic Sans MS" panose="030F0702030302020204" pitchFamily="66" charset="0"/>
              </a:rPr>
              <a:t> assessment example</a:t>
            </a:r>
            <a:endParaRPr lang="en-US" sz="28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endParaRPr>
          </a:p>
          <a:p>
            <a:pPr algn="ctr"/>
            <a:endParaRPr lang="en-US" sz="3600" b="1" u="sng" cap="none" dirty="0">
              <a:solidFill>
                <a:prstClr val="white"/>
              </a:solidFill>
              <a:effectLst/>
              <a:latin typeface="Comic Sans MS" panose="030F0702030302020204" pitchFamily="66" charset="0"/>
            </a:endParaRPr>
          </a:p>
          <a:p>
            <a:pPr algn="ctr"/>
            <a:r>
              <a:rPr lang="en-US" sz="3600" b="1" u="sng" cap="none" dirty="0">
                <a:solidFill>
                  <a:prstClr val="white"/>
                </a:solidFill>
                <a:effectLst/>
                <a:latin typeface="Comic Sans MS" panose="030F0702030302020204" pitchFamily="66" charset="0"/>
              </a:rPr>
              <a:t/>
            </a:r>
            <a:br>
              <a:rPr lang="en-US" sz="3600" b="1" u="sng" cap="none" dirty="0">
                <a:solidFill>
                  <a:prstClr val="white"/>
                </a:solidFill>
                <a:effectLst/>
                <a:latin typeface="Comic Sans MS" panose="030F0702030302020204" pitchFamily="66" charset="0"/>
              </a:rPr>
            </a:b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1598003" y="1932782"/>
            <a:ext cx="4609367" cy="4764391"/>
          </a:xfrm>
          <a:prstGeom prst="rect">
            <a:avLst/>
          </a:prstGeom>
        </p:spPr>
      </p:pic>
      <p:sp>
        <p:nvSpPr>
          <p:cNvPr id="3" name="TextBox 2"/>
          <p:cNvSpPr txBox="1"/>
          <p:nvPr/>
        </p:nvSpPr>
        <p:spPr>
          <a:xfrm>
            <a:off x="6755098" y="3714812"/>
            <a:ext cx="4026877" cy="1477328"/>
          </a:xfrm>
          <a:prstGeom prst="rect">
            <a:avLst/>
          </a:prstGeom>
          <a:noFill/>
        </p:spPr>
        <p:txBody>
          <a:bodyPr wrap="square" rtlCol="0">
            <a:spAutoFit/>
          </a:bodyPr>
          <a:lstStyle/>
          <a:p>
            <a:r>
              <a:rPr lang="en-US" dirty="0">
                <a:solidFill>
                  <a:prstClr val="white"/>
                </a:solidFill>
              </a:rPr>
              <a:t>Courtesy of Prof. Paul Flecknell, recognized authority on P&amp;D</a:t>
            </a:r>
          </a:p>
          <a:p>
            <a:r>
              <a:rPr lang="en-US" dirty="0">
                <a:solidFill>
                  <a:prstClr val="white"/>
                </a:solidFill>
                <a:hlinkClick r:id="rId3"/>
              </a:rPr>
              <a:t>https://flairelearning.com/course/recognition-and-prevention-of-pain-suffering-and-distress/</a:t>
            </a:r>
            <a:r>
              <a:rPr lang="en-US" dirty="0">
                <a:solidFill>
                  <a:prstClr val="white"/>
                </a:solidFill>
              </a:rPr>
              <a:t> </a:t>
            </a:r>
          </a:p>
        </p:txBody>
      </p:sp>
    </p:spTree>
    <p:extLst>
      <p:ext uri="{BB962C8B-B14F-4D97-AF65-F5344CB8AC3E}">
        <p14:creationId xmlns:p14="http://schemas.microsoft.com/office/powerpoint/2010/main" val="196981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p>
          <a:p>
            <a:pPr algn="ctr"/>
            <a:r>
              <a:rPr lang="en-US" sz="2800" cap="none" dirty="0">
                <a:solidFill>
                  <a:schemeClr val="tx1"/>
                </a:solidFill>
                <a:effectLst/>
                <a:latin typeface="Comic Sans MS" panose="030F0702030302020204" pitchFamily="66" charset="0"/>
              </a:rPr>
              <a:t>teaching framework – Bloom’s</a:t>
            </a:r>
            <a:r>
              <a:rPr lang="en-US" sz="3600" u="sng" dirty="0">
                <a:solidFill>
                  <a:schemeClr val="tx1"/>
                </a:solidFill>
                <a:effectLst/>
                <a:latin typeface="Comic Sans MS" panose="030F0702030302020204" pitchFamily="66" charset="0"/>
              </a:rPr>
              <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sp>
        <p:nvSpPr>
          <p:cNvPr id="10" name="Title 1"/>
          <p:cNvSpPr txBox="1">
            <a:spLocks/>
          </p:cNvSpPr>
          <p:nvPr/>
        </p:nvSpPr>
        <p:spPr>
          <a:xfrm>
            <a:off x="5537200" y="1783866"/>
            <a:ext cx="6180667" cy="4581588"/>
          </a:xfrm>
          <a:prstGeom prst="rect">
            <a:avLst/>
          </a:prstGeom>
        </p:spPr>
        <p:txBody>
          <a:bodyPr anchor="t">
            <a:normAutofit fontScale="92500" lnSpcReduction="10000"/>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cap="none" dirty="0">
                <a:solidFill>
                  <a:schemeClr val="tx1"/>
                </a:solidFill>
                <a:effectLst/>
                <a:latin typeface="+mn-lt"/>
              </a:rPr>
              <a:t>	The chart at left presents the structure of Bloom’s taxonomy, which was developed by educators as a model of the way we learn.  At the bottom is the foundation of cognition or the ways by which we acquire knowledge.  These are considered LOCs for lower order cognition.  Once received, the ability to use the knowledge at higher levels (HOCs) becomes apparent.  </a:t>
            </a:r>
          </a:p>
          <a:p>
            <a:r>
              <a:rPr lang="en-US" sz="2000" cap="none" dirty="0">
                <a:solidFill>
                  <a:schemeClr val="tx1"/>
                </a:solidFill>
                <a:effectLst/>
                <a:latin typeface="+mn-lt"/>
              </a:rPr>
              <a:t>	In a table that follows, there is a summary of many cognitive skills for P&amp;D and HE in a </a:t>
            </a:r>
            <a:r>
              <a:rPr lang="en-US" sz="2000" cap="none" dirty="0">
                <a:solidFill>
                  <a:schemeClr val="tx1"/>
                </a:solidFill>
                <a:effectLst/>
              </a:rPr>
              <a:t>teaching framework</a:t>
            </a:r>
            <a:r>
              <a:rPr lang="en-US" sz="2000" cap="none" dirty="0">
                <a:solidFill>
                  <a:schemeClr val="tx1"/>
                </a:solidFill>
                <a:effectLst/>
                <a:latin typeface="+mn-lt"/>
              </a:rPr>
              <a:t>.  For each learning module’s objectives, we include LOCs, like learning vocabulary related to P&amp;D and HE, and HOCs, where evaluation of animals in research and appropriate actions are taken, can be taught.   Note, too, that “application” of an objective can be a blend of LOC and HOC.</a:t>
            </a:r>
            <a:endParaRPr lang="en-US" sz="2000" cap="none" dirty="0">
              <a:solidFill>
                <a:schemeClr val="tx1"/>
              </a:solidFill>
              <a:latin typeface="+mn-lt"/>
            </a:endParaRPr>
          </a:p>
        </p:txBody>
      </p:sp>
      <p:pic>
        <p:nvPicPr>
          <p:cNvPr id="4" name="Picture 3"/>
          <p:cNvPicPr>
            <a:picLocks noChangeAspect="1"/>
          </p:cNvPicPr>
          <p:nvPr/>
        </p:nvPicPr>
        <p:blipFill>
          <a:blip r:embed="rId2"/>
          <a:stretch>
            <a:fillRect/>
          </a:stretch>
        </p:blipFill>
        <p:spPr>
          <a:xfrm>
            <a:off x="198409" y="1993370"/>
            <a:ext cx="4960609" cy="4034897"/>
          </a:xfrm>
          <a:prstGeom prst="rect">
            <a:avLst/>
          </a:prstGeom>
        </p:spPr>
      </p:pic>
    </p:spTree>
    <p:extLst>
      <p:ext uri="{BB962C8B-B14F-4D97-AF65-F5344CB8AC3E}">
        <p14:creationId xmlns:p14="http://schemas.microsoft.com/office/powerpoint/2010/main" val="37248692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u="sng" cap="none" dirty="0">
                <a:solidFill>
                  <a:prstClr val="white"/>
                </a:solidFill>
                <a:effectLst/>
                <a:latin typeface="Comic Sans MS" panose="030F0702030302020204" pitchFamily="66" charset="0"/>
              </a:rPr>
              <a:t>Goal 3b: </a:t>
            </a:r>
            <a:r>
              <a:rPr lang="en-US" sz="3200" u="sng" cap="none" dirty="0">
                <a:solidFill>
                  <a:prstClr val="white"/>
                </a:solidFill>
                <a:effectLst/>
                <a:latin typeface="Comic Sans MS" panose="030F0702030302020204" pitchFamily="66" charset="0"/>
              </a:rPr>
              <a:t>Knowledge of how to manage P&amp;D</a:t>
            </a:r>
          </a:p>
          <a:p>
            <a:pPr algn="ctr"/>
            <a:r>
              <a:rPr lang="en-US" sz="2800" cap="none" dirty="0">
                <a:solidFill>
                  <a:prstClr val="white"/>
                </a:solidFill>
                <a:effectLst/>
                <a:latin typeface="Comic Sans MS" panose="030F0702030302020204" pitchFamily="66" charset="0"/>
              </a:rPr>
              <a:t>Objective: </a:t>
            </a:r>
            <a:r>
              <a:rPr lang="en-US" sz="2800" cap="none" dirty="0">
                <a:ln>
                  <a:noFill/>
                </a:ln>
                <a:solidFill>
                  <a:schemeClr val="tx1"/>
                </a:solidFill>
                <a:effectLst/>
                <a:latin typeface="Comic Sans MS" panose="030F0702030302020204" pitchFamily="66" charset="0"/>
                <a:ea typeface="+mn-ea"/>
                <a:cs typeface="+mn-cs"/>
              </a:rPr>
              <a:t>Determine your role in the alleviation of P&amp;D</a:t>
            </a:r>
            <a:endParaRPr lang="en-US" sz="2800" dirty="0">
              <a:solidFill>
                <a:schemeClr val="tx1"/>
              </a:solidFill>
              <a:latin typeface="Comic Sans MS" panose="030F0702030302020204" pitchFamily="66" charset="0"/>
            </a:endParaRPr>
          </a:p>
        </p:txBody>
      </p:sp>
      <p:sp>
        <p:nvSpPr>
          <p:cNvPr id="2" name="Rectangle 1"/>
          <p:cNvSpPr/>
          <p:nvPr/>
        </p:nvSpPr>
        <p:spPr>
          <a:xfrm>
            <a:off x="614362" y="2010966"/>
            <a:ext cx="10766651" cy="4524315"/>
          </a:xfrm>
          <a:prstGeom prst="rect">
            <a:avLst/>
          </a:prstGeom>
        </p:spPr>
        <p:txBody>
          <a:bodyPr wrap="square">
            <a:spAutoFit/>
          </a:bodyPr>
          <a:lstStyle/>
          <a:p>
            <a:pPr marL="346075" indent="-346075">
              <a:buFont typeface="+mj-lt"/>
              <a:buAutoNum type="arabicPeriod"/>
              <a:tabLst>
                <a:tab pos="346075" algn="l"/>
              </a:tabLst>
            </a:pPr>
            <a:r>
              <a:rPr lang="en-US" dirty="0"/>
              <a:t>Trained veterinary professionals should be involved in the design, monitoring, and documentation of experiments that have the potential to cause more than momentary pain and distress to laboratory animals.</a:t>
            </a:r>
          </a:p>
          <a:p>
            <a:pPr marL="346075" indent="-346075">
              <a:buFont typeface="+mj-lt"/>
              <a:buAutoNum type="arabicPeriod"/>
              <a:tabLst>
                <a:tab pos="346075" algn="l"/>
              </a:tabLst>
            </a:pPr>
            <a:r>
              <a:rPr lang="en-US" dirty="0"/>
              <a:t>Researchers must describe humane end-points in protocols where pain and distress are expected.</a:t>
            </a:r>
          </a:p>
          <a:p>
            <a:pPr marL="346075" indent="-346075">
              <a:buFont typeface="+mj-lt"/>
              <a:buAutoNum type="arabicPeriod"/>
              <a:tabLst>
                <a:tab pos="346075" algn="l"/>
              </a:tabLst>
            </a:pPr>
            <a:r>
              <a:rPr lang="en-US" dirty="0"/>
              <a:t>The humane end-points selected should be appropriate for the species and the experimental procedures.</a:t>
            </a:r>
          </a:p>
          <a:p>
            <a:pPr marL="346075" indent="-346075">
              <a:buFont typeface="+mj-lt"/>
              <a:buAutoNum type="arabicPeriod"/>
              <a:tabLst>
                <a:tab pos="346075" algn="l"/>
              </a:tabLst>
            </a:pPr>
            <a:r>
              <a:rPr lang="en-US" dirty="0"/>
              <a:t>The institution, through its IACUC, must ensure that all personnel involved in the care and use of animals are adequately trained. This includes proficiency in the following areas of expertise: procedures used for animal handling, experimental manipulations, and surgery; knowledge of the concepts and methods used to recognize pain and distress in laboratory animals; and, knowledge of how to immediately alleviate pain and distress, either directly or by soliciting the assistance of trained professionals. </a:t>
            </a:r>
          </a:p>
          <a:p>
            <a:pPr marL="346075" indent="-346075">
              <a:buFont typeface="+mj-lt"/>
              <a:buAutoNum type="arabicPeriod"/>
              <a:tabLst>
                <a:tab pos="346075" algn="l"/>
              </a:tabLst>
            </a:pPr>
            <a:r>
              <a:rPr lang="en-US" dirty="0"/>
              <a:t>Studies inducing pain and distress must be monitored by research staff, as well as by trained veterinary professionals, to ensure that protocol-specified treatments or other interventions are administered, and to assess whether humane end-points have been reached. </a:t>
            </a:r>
            <a:endParaRPr lang="en-US" i="0" dirty="0">
              <a:effectLst/>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815" y="1199526"/>
            <a:ext cx="1268186" cy="191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924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u="sng" cap="none" dirty="0">
                <a:solidFill>
                  <a:prstClr val="white"/>
                </a:solidFill>
                <a:effectLst/>
                <a:latin typeface="Comic Sans MS" panose="030F0702030302020204" pitchFamily="66" charset="0"/>
              </a:rPr>
              <a:t>Goal 3b: </a:t>
            </a:r>
            <a:r>
              <a:rPr lang="en-US" sz="3200" u="sng" cap="none" dirty="0">
                <a:solidFill>
                  <a:prstClr val="white"/>
                </a:solidFill>
                <a:effectLst/>
                <a:latin typeface="Comic Sans MS" panose="030F0702030302020204" pitchFamily="66" charset="0"/>
              </a:rPr>
              <a:t>Knowledge of how to manage P&amp;D</a:t>
            </a:r>
          </a:p>
          <a:p>
            <a:pPr algn="ctr"/>
            <a:r>
              <a:rPr lang="en-US" sz="2800" cap="none" dirty="0">
                <a:solidFill>
                  <a:prstClr val="white"/>
                </a:solidFill>
                <a:effectLst/>
                <a:latin typeface="Comic Sans MS" panose="030F0702030302020204" pitchFamily="66" charset="0"/>
              </a:rPr>
              <a:t>Objective: Document an incident of P&amp;D</a:t>
            </a:r>
          </a:p>
          <a:p>
            <a:pPr algn="ctr"/>
            <a:r>
              <a:rPr lang="en-US" sz="28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rPr>
              <a:t>Summative assessments: Complete a form with no omissions</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2616612" y="1745993"/>
            <a:ext cx="6781800" cy="5076825"/>
          </a:xfrm>
          <a:prstGeom prst="rect">
            <a:avLst/>
          </a:prstGeom>
        </p:spPr>
      </p:pic>
    </p:spTree>
    <p:extLst>
      <p:ext uri="{BB962C8B-B14F-4D97-AF65-F5344CB8AC3E}">
        <p14:creationId xmlns:p14="http://schemas.microsoft.com/office/powerpoint/2010/main" val="2077344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u="sng" cap="none" dirty="0">
                <a:solidFill>
                  <a:prstClr val="white"/>
                </a:solidFill>
                <a:effectLst/>
                <a:latin typeface="Comic Sans MS" panose="030F0702030302020204" pitchFamily="66" charset="0"/>
              </a:rPr>
              <a:t>Goal 3b: </a:t>
            </a:r>
            <a:r>
              <a:rPr lang="en-US" sz="3200" u="sng" cap="none" dirty="0">
                <a:solidFill>
                  <a:prstClr val="white"/>
                </a:solidFill>
                <a:effectLst/>
                <a:latin typeface="Comic Sans MS" panose="030F0702030302020204" pitchFamily="66" charset="0"/>
              </a:rPr>
              <a:t>Knowledge of how to manage P&amp;D</a:t>
            </a:r>
          </a:p>
          <a:p>
            <a:pPr algn="ctr"/>
            <a:r>
              <a:rPr lang="en-US" sz="2800" cap="none" dirty="0">
                <a:solidFill>
                  <a:prstClr val="white"/>
                </a:solidFill>
                <a:effectLst/>
                <a:latin typeface="Comic Sans MS" panose="030F0702030302020204" pitchFamily="66" charset="0"/>
              </a:rPr>
              <a:t>Objective: Document an incident of P&amp;D </a:t>
            </a:r>
          </a:p>
          <a:p>
            <a:pPr algn="ctr"/>
            <a:r>
              <a:rPr lang="en-US" sz="28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rPr>
              <a:t>Summative assessments: Complete a form with no omissions</a:t>
            </a:r>
            <a:endParaRPr lang="en-US" sz="3600"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pic>
        <p:nvPicPr>
          <p:cNvPr id="8194" name="Picture 2" descr="http://image.shutterstock.com/z/stock-photo-completed-grunge-stamp-in-english-language-159262871.jpg"/>
          <p:cNvPicPr>
            <a:picLocks noChangeAspect="1" noChangeArrowheads="1"/>
          </p:cNvPicPr>
          <p:nvPr/>
        </p:nvPicPr>
        <p:blipFill rotWithShape="1">
          <a:blip r:embed="rId3">
            <a:extLst>
              <a:ext uri="{28A0092B-C50C-407E-A947-70E740481C1C}">
                <a14:useLocalDpi xmlns:a14="http://schemas.microsoft.com/office/drawing/2010/main" val="0"/>
              </a:ext>
            </a:extLst>
          </a:blip>
          <a:srcRect b="-26"/>
          <a:stretch/>
        </p:blipFill>
        <p:spPr bwMode="auto">
          <a:xfrm>
            <a:off x="1486832" y="2192865"/>
            <a:ext cx="1363999" cy="12530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185115" y="1815352"/>
            <a:ext cx="6233355" cy="4870633"/>
          </a:xfrm>
          <a:prstGeom prst="rect">
            <a:avLst/>
          </a:prstGeom>
        </p:spPr>
      </p:pic>
      <p:sp>
        <p:nvSpPr>
          <p:cNvPr id="2" name="TextBox 1"/>
          <p:cNvSpPr txBox="1"/>
          <p:nvPr/>
        </p:nvSpPr>
        <p:spPr>
          <a:xfrm>
            <a:off x="605117" y="3953435"/>
            <a:ext cx="3199439" cy="1631216"/>
          </a:xfrm>
          <a:prstGeom prst="rect">
            <a:avLst/>
          </a:prstGeom>
          <a:noFill/>
        </p:spPr>
        <p:txBody>
          <a:bodyPr wrap="square" rtlCol="0">
            <a:spAutoFit/>
          </a:bodyPr>
          <a:lstStyle/>
          <a:p>
            <a:pPr algn="ctr"/>
            <a:r>
              <a:rPr lang="en-US" sz="2000" dirty="0">
                <a:solidFill>
                  <a:prstClr val="white"/>
                </a:solidFill>
              </a:rPr>
              <a:t>Assessment with rubrics can be applied here:</a:t>
            </a:r>
          </a:p>
          <a:p>
            <a:r>
              <a:rPr lang="en-US" sz="2000" dirty="0">
                <a:solidFill>
                  <a:prstClr val="white"/>
                </a:solidFill>
              </a:rPr>
              <a:t>0,  pass</a:t>
            </a:r>
          </a:p>
          <a:p>
            <a:r>
              <a:rPr lang="en-US" sz="2000" dirty="0">
                <a:solidFill>
                  <a:prstClr val="white"/>
                </a:solidFill>
              </a:rPr>
              <a:t>1-2,  conditional</a:t>
            </a:r>
          </a:p>
          <a:p>
            <a:r>
              <a:rPr lang="en-US" sz="2000" dirty="0">
                <a:solidFill>
                  <a:prstClr val="white"/>
                </a:solidFill>
              </a:rPr>
              <a:t>&gt;3, re-train</a:t>
            </a:r>
          </a:p>
        </p:txBody>
      </p:sp>
    </p:spTree>
    <p:extLst>
      <p:ext uri="{BB962C8B-B14F-4D97-AF65-F5344CB8AC3E}">
        <p14:creationId xmlns:p14="http://schemas.microsoft.com/office/powerpoint/2010/main" val="1179940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u="sng" cap="none" dirty="0">
                <a:solidFill>
                  <a:prstClr val="white"/>
                </a:solidFill>
                <a:effectLst/>
                <a:latin typeface="Comic Sans MS" panose="030F0702030302020204" pitchFamily="66" charset="0"/>
              </a:rPr>
              <a:t>Goal 3b: </a:t>
            </a:r>
            <a:r>
              <a:rPr lang="en-US" sz="3200" u="sng" cap="none" dirty="0">
                <a:solidFill>
                  <a:prstClr val="white"/>
                </a:solidFill>
                <a:effectLst/>
                <a:latin typeface="Comic Sans MS" panose="030F0702030302020204" pitchFamily="66" charset="0"/>
              </a:rPr>
              <a:t>Knowledge of how to manage P&amp;D</a:t>
            </a:r>
          </a:p>
          <a:p>
            <a:pPr algn="ctr"/>
            <a:r>
              <a:rPr lang="en-US" sz="2800" cap="none" dirty="0">
                <a:solidFill>
                  <a:prstClr val="white"/>
                </a:solidFill>
                <a:effectLst/>
                <a:latin typeface="Comic Sans MS" panose="030F0702030302020204" pitchFamily="66" charset="0"/>
              </a:rPr>
              <a:t>Objective: </a:t>
            </a:r>
            <a:r>
              <a:rPr lang="en-US" sz="2800" cap="none" dirty="0">
                <a:ln>
                  <a:noFill/>
                </a:ln>
                <a:solidFill>
                  <a:prstClr val="white"/>
                </a:solidFill>
                <a:effectLst/>
                <a:latin typeface="Comic Sans MS" panose="030F0702030302020204" pitchFamily="66" charset="0"/>
              </a:rPr>
              <a:t>Identify whom to report an incident of P&amp;D </a:t>
            </a:r>
            <a:endParaRPr lang="en-US" sz="2800"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endParaRPr>
          </a:p>
        </p:txBody>
      </p:sp>
      <p:graphicFrame>
        <p:nvGraphicFramePr>
          <p:cNvPr id="7" name="Diagram 6"/>
          <p:cNvGraphicFramePr/>
          <p:nvPr>
            <p:extLst/>
          </p:nvPr>
        </p:nvGraphicFramePr>
        <p:xfrm>
          <a:off x="2760453" y="824383"/>
          <a:ext cx="6418052" cy="6033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708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Goal 4a</a:t>
            </a:r>
          </a:p>
          <a:p>
            <a:pPr algn="ctr"/>
            <a:r>
              <a:rPr lang="en-US" sz="2800" u="sng" cap="none" dirty="0">
                <a:solidFill>
                  <a:schemeClr val="tx1"/>
                </a:solidFill>
                <a:effectLst/>
                <a:latin typeface="Comic Sans MS" panose="030F0702030302020204" pitchFamily="66" charset="0"/>
              </a:rPr>
              <a:t>Participants will understand and recognize humane endpoints (HE)</a:t>
            </a:r>
          </a:p>
        </p:txBody>
      </p:sp>
      <p:pic>
        <p:nvPicPr>
          <p:cNvPr id="1026" name="Picture 2" descr="http://thepeakperformancecenter.com/wp-content/uploads/2015/08/Learning-Objectives-targ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14" y="1397626"/>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2323" y="2611266"/>
            <a:ext cx="9762020" cy="3785652"/>
          </a:xfrm>
          <a:prstGeom prst="rect">
            <a:avLst/>
          </a:prstGeom>
        </p:spPr>
        <p:txBody>
          <a:bodyPr wrap="square">
            <a:spAutoFit/>
          </a:bodyPr>
          <a:lstStyle/>
          <a:p>
            <a:pPr marL="287338" indent="-287338">
              <a:buFont typeface="Arial" panose="020B0604020202020204" pitchFamily="34" charset="0"/>
              <a:buChar char="•"/>
            </a:pPr>
            <a:r>
              <a:rPr lang="en-US" sz="2400" dirty="0">
                <a:ea typeface="Calibri" panose="020F0502020204030204" pitchFamily="34" charset="0"/>
                <a:cs typeface="Times New Roman" panose="02020603050405020304" pitchFamily="18" charset="0"/>
              </a:rPr>
              <a:t>Define terms such as humane, endpoint, interventions, humane endpoints; compare to experimental endpoints.  (LOC)</a:t>
            </a:r>
          </a:p>
          <a:p>
            <a:pPr marL="287338" indent="-287338">
              <a:buFont typeface="Arial" panose="020B0604020202020204" pitchFamily="34" charset="0"/>
              <a:buChar char="•"/>
            </a:pPr>
            <a:r>
              <a:rPr lang="en-US" sz="2400" dirty="0">
                <a:ea typeface="Calibri" panose="020F0502020204030204" pitchFamily="34" charset="0"/>
                <a:cs typeface="Times New Roman" panose="02020603050405020304" pitchFamily="18" charset="0"/>
              </a:rPr>
              <a:t>Recite (paraphrase) the three US government principles pertaining to HE.  (LOC)</a:t>
            </a:r>
          </a:p>
          <a:p>
            <a:pPr marL="287338" indent="-287338">
              <a:buFont typeface="Arial" panose="020B0604020202020204" pitchFamily="34" charset="0"/>
              <a:buChar char="•"/>
            </a:pPr>
            <a:r>
              <a:rPr lang="en-US" sz="2400" dirty="0">
                <a:ea typeface="Calibri" panose="020F0502020204030204" pitchFamily="34" charset="0"/>
                <a:cs typeface="Times New Roman" panose="02020603050405020304" pitchFamily="18" charset="0"/>
              </a:rPr>
              <a:t>Describe what endpoint means and what it can be (how it manifests) in the context of animal research.  (LOC/HOC)</a:t>
            </a:r>
          </a:p>
          <a:p>
            <a:pPr marL="287338" indent="-287338">
              <a:buFont typeface="Arial" panose="020B0604020202020204" pitchFamily="34" charset="0"/>
              <a:buChar char="•"/>
            </a:pPr>
            <a:r>
              <a:rPr lang="en-US" sz="2400" dirty="0">
                <a:ea typeface="Calibri" panose="020F0502020204030204" pitchFamily="34" charset="0"/>
                <a:cs typeface="Times New Roman" panose="02020603050405020304" pitchFamily="18" charset="0"/>
              </a:rPr>
              <a:t>Examine policies and guidelines about HE from various research institutions.  (LOC/HOC)</a:t>
            </a:r>
          </a:p>
          <a:p>
            <a:pPr marL="287338" indent="-287338">
              <a:buFont typeface="Arial" panose="020B0604020202020204" pitchFamily="34" charset="0"/>
              <a:buChar char="•"/>
            </a:pPr>
            <a:r>
              <a:rPr lang="en-US" sz="2400" dirty="0">
                <a:ea typeface="Calibri" panose="020F0502020204030204" pitchFamily="34" charset="0"/>
                <a:cs typeface="Times New Roman" panose="02020603050405020304" pitchFamily="18" charset="0"/>
              </a:rPr>
              <a:t>Evaluate the role you can play in addressing HE.  (LOC/HOC)</a:t>
            </a:r>
          </a:p>
        </p:txBody>
      </p:sp>
      <p:pic>
        <p:nvPicPr>
          <p:cNvPr id="2"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442922" y="2698947"/>
            <a:ext cx="3191753" cy="203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862451" y="5324117"/>
            <a:ext cx="2133601" cy="646331"/>
          </a:xfrm>
          <a:prstGeom prst="rect">
            <a:avLst/>
          </a:prstGeom>
        </p:spPr>
        <p:txBody>
          <a:bodyPr wrap="square">
            <a:spAutoFit/>
          </a:bodyPr>
          <a:lstStyle/>
          <a:p>
            <a:pPr algn="ctr"/>
            <a:r>
              <a:rPr lang="en-US" dirty="0">
                <a:latin typeface="Comic Sans MS" panose="030F0702030302020204" pitchFamily="66" charset="0"/>
                <a:ea typeface="Calibri" panose="020F0502020204030204" pitchFamily="34" charset="0"/>
                <a:cs typeface="Times New Roman" panose="02020603050405020304" pitchFamily="18" charset="0"/>
              </a:rPr>
              <a:t>Example of</a:t>
            </a:r>
          </a:p>
          <a:p>
            <a:pPr algn="ctr"/>
            <a:r>
              <a:rPr lang="en-US" dirty="0">
                <a:latin typeface="Comic Sans MS" panose="030F0702030302020204" pitchFamily="66" charset="0"/>
                <a:ea typeface="Calibri" panose="020F0502020204030204" pitchFamily="34" charset="0"/>
                <a:cs typeface="Times New Roman" panose="02020603050405020304" pitchFamily="18" charset="0"/>
              </a:rPr>
              <a:t>Wordle art</a:t>
            </a:r>
          </a:p>
        </p:txBody>
      </p:sp>
    </p:spTree>
    <p:extLst>
      <p:ext uri="{BB962C8B-B14F-4D97-AF65-F5344CB8AC3E}">
        <p14:creationId xmlns:p14="http://schemas.microsoft.com/office/powerpoint/2010/main" val="1840626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Goal 4b</a:t>
            </a:r>
          </a:p>
          <a:p>
            <a:pPr algn="ctr"/>
            <a:r>
              <a:rPr lang="en-US" sz="2800" u="sng" cap="none" dirty="0">
                <a:solidFill>
                  <a:schemeClr val="tx1"/>
                </a:solidFill>
                <a:effectLst/>
                <a:latin typeface="Comic Sans MS" panose="030F0702030302020204" pitchFamily="66" charset="0"/>
              </a:rPr>
              <a:t>Participants will learn to manage HE</a:t>
            </a:r>
          </a:p>
        </p:txBody>
      </p:sp>
      <p:pic>
        <p:nvPicPr>
          <p:cNvPr id="1026" name="Picture 2" descr="http://thepeakperformancecenter.com/wp-content/uploads/2015/08/Learning-Objectives-tar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9" y="1436263"/>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3785" y="2507336"/>
            <a:ext cx="9233844" cy="1200329"/>
          </a:xfrm>
          <a:prstGeom prst="rect">
            <a:avLst/>
          </a:prstGeom>
        </p:spPr>
        <p:txBody>
          <a:bodyPr wrap="square">
            <a:spAutoFit/>
          </a:bodyPr>
          <a:lstStyle/>
          <a:p>
            <a:pPr marL="287338" indent="-287338">
              <a:buFont typeface="Arial" panose="020B0604020202020204" pitchFamily="34" charset="0"/>
              <a:buChar char="•"/>
            </a:pPr>
            <a:r>
              <a:rPr lang="en-US" sz="2400" dirty="0"/>
              <a:t>Develop skills and tactics to identify and recognize HE from a study protocol. </a:t>
            </a:r>
            <a:r>
              <a:rPr lang="en-US" sz="2400" dirty="0">
                <a:ea typeface="Calibri" panose="020F0502020204030204" pitchFamily="34" charset="0"/>
                <a:cs typeface="Times New Roman" panose="02020603050405020304" pitchFamily="18" charset="0"/>
              </a:rPr>
              <a:t> (LOC/HOC)</a:t>
            </a:r>
            <a:endParaRPr lang="en-US" sz="2400" dirty="0"/>
          </a:p>
          <a:p>
            <a:pPr marL="287338" indent="-287338">
              <a:buFont typeface="Arial" panose="020B0604020202020204" pitchFamily="34" charset="0"/>
              <a:buChar char="•"/>
            </a:pPr>
            <a:r>
              <a:rPr lang="en-US" sz="2400" dirty="0"/>
              <a:t>Develop skills and tactics relevant to managing HE.  </a:t>
            </a:r>
            <a:r>
              <a:rPr lang="en-US" sz="2400" dirty="0">
                <a:ea typeface="Calibri" panose="020F0502020204030204" pitchFamily="34" charset="0"/>
                <a:cs typeface="Times New Roman" panose="02020603050405020304" pitchFamily="18" charset="0"/>
              </a:rPr>
              <a:t>(HOC)</a:t>
            </a:r>
            <a:endParaRPr lang="en-US" sz="2400" dirty="0"/>
          </a:p>
        </p:txBody>
      </p:sp>
      <p:pic>
        <p:nvPicPr>
          <p:cNvPr id="2" name="Picture 1"/>
          <p:cNvPicPr>
            <a:picLocks noChangeAspect="1"/>
          </p:cNvPicPr>
          <p:nvPr/>
        </p:nvPicPr>
        <p:blipFill>
          <a:blip r:embed="rId3"/>
          <a:stretch>
            <a:fillRect/>
          </a:stretch>
        </p:blipFill>
        <p:spPr>
          <a:xfrm>
            <a:off x="2169161" y="4287581"/>
            <a:ext cx="7241758" cy="1862166"/>
          </a:xfrm>
          <a:prstGeom prst="rect">
            <a:avLst/>
          </a:prstGeom>
        </p:spPr>
      </p:pic>
      <p:sp>
        <p:nvSpPr>
          <p:cNvPr id="4" name="TextBox 3"/>
          <p:cNvSpPr txBox="1"/>
          <p:nvPr/>
        </p:nvSpPr>
        <p:spPr>
          <a:xfrm>
            <a:off x="1183785" y="6211669"/>
            <a:ext cx="8874615" cy="338554"/>
          </a:xfrm>
          <a:prstGeom prst="rect">
            <a:avLst/>
          </a:prstGeom>
          <a:noFill/>
        </p:spPr>
        <p:txBody>
          <a:bodyPr wrap="square" rtlCol="0">
            <a:spAutoFit/>
          </a:bodyPr>
          <a:lstStyle/>
          <a:p>
            <a:r>
              <a:rPr lang="en-US" sz="1600" dirty="0">
                <a:hlinkClick r:id="rId4"/>
              </a:rPr>
              <a:t>https://www.nc3rs.org.uk/sites/default/files/documents/Guidelines/RGS%20Manual.pdf</a:t>
            </a:r>
            <a:r>
              <a:rPr lang="en-US" sz="1600" dirty="0"/>
              <a:t> </a:t>
            </a:r>
          </a:p>
        </p:txBody>
      </p:sp>
    </p:spTree>
    <p:extLst>
      <p:ext uri="{BB962C8B-B14F-4D97-AF65-F5344CB8AC3E}">
        <p14:creationId xmlns:p14="http://schemas.microsoft.com/office/powerpoint/2010/main" val="1840626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Goal 4b</a:t>
            </a:r>
          </a:p>
          <a:p>
            <a:pPr algn="ctr"/>
            <a:r>
              <a:rPr lang="en-US" sz="2800" u="sng" cap="none" dirty="0">
                <a:solidFill>
                  <a:schemeClr val="tx1"/>
                </a:solidFill>
                <a:effectLst/>
                <a:latin typeface="Comic Sans MS" panose="030F0702030302020204" pitchFamily="66" charset="0"/>
              </a:rPr>
              <a:t>Participants will learn to manage HE</a:t>
            </a:r>
          </a:p>
        </p:txBody>
      </p:sp>
      <p:sp>
        <p:nvSpPr>
          <p:cNvPr id="3" name="Rectangle 2"/>
          <p:cNvSpPr/>
          <p:nvPr/>
        </p:nvSpPr>
        <p:spPr>
          <a:xfrm>
            <a:off x="2434107" y="1630416"/>
            <a:ext cx="9208394" cy="4555093"/>
          </a:xfrm>
          <a:prstGeom prst="rect">
            <a:avLst/>
          </a:prstGeom>
        </p:spPr>
        <p:txBody>
          <a:bodyPr wrap="square">
            <a:spAutoFit/>
          </a:bodyPr>
          <a:lstStyle/>
          <a:p>
            <a:pPr algn="ctr"/>
            <a:r>
              <a:rPr lang="en-US" sz="2000" u="sng" dirty="0"/>
              <a:t>Case study discussion item</a:t>
            </a:r>
          </a:p>
          <a:p>
            <a:r>
              <a:rPr lang="en-US" i="1" dirty="0"/>
              <a:t>Scenario</a:t>
            </a:r>
            <a:r>
              <a:rPr lang="en-US" dirty="0"/>
              <a:t>:  When I was a second year vet student, in a particular Virology lab exercise we had to inject mouse pups with </a:t>
            </a:r>
            <a:r>
              <a:rPr lang="en-US" dirty="0" smtClean="0"/>
              <a:t>a virus </a:t>
            </a:r>
            <a:r>
              <a:rPr lang="en-US" dirty="0"/>
              <a:t>via the intracerebral route to learn about LD50s.   After the lab, about half the class voiced some opposition to doing this and questioned its value and why couldn't alternatives be used.   I brought this to the attention of the Director of LAR.  Instead of addressing the issue with the instructor, he directed me to present the case to the IACUC.   His presumption that this could be a good learning experience for a fledgling vet student like myself turned out to be correct.   The IACUC advised the instructor to increase the learning component about the lab - to explain theory more thoroughly and include more frequent clinical observations.  About two years later, the LD50 session of the Virology Lab was dropped from the curriculum.</a:t>
            </a:r>
          </a:p>
          <a:p>
            <a:endParaRPr lang="en-US" dirty="0"/>
          </a:p>
          <a:p>
            <a:r>
              <a:rPr lang="en-US" i="1" dirty="0"/>
              <a:t>To discuss</a:t>
            </a:r>
            <a:r>
              <a:rPr lang="en-US" dirty="0"/>
              <a:t>:   What are the humane endpoints?  What are the ethical considerations?  How are changes made and who can make them?   What might have been the arguments for and against?</a:t>
            </a:r>
          </a:p>
        </p:txBody>
      </p:sp>
      <p:sp>
        <p:nvSpPr>
          <p:cNvPr id="2" name="AutoShape 2" descr="Image result for LD50"/>
          <p:cNvSpPr>
            <a:spLocks noChangeAspect="1" noChangeArrowheads="1"/>
          </p:cNvSpPr>
          <p:nvPr/>
        </p:nvSpPr>
        <p:spPr bwMode="auto">
          <a:xfrm>
            <a:off x="155575" y="-1919288"/>
            <a:ext cx="4000500" cy="4000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s://pbs.twimg.com/profile_images/472327857050382336/1fhsCz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22" y="2042709"/>
            <a:ext cx="1881926" cy="1881926"/>
          </a:xfrm>
          <a:prstGeom prst="rect">
            <a:avLst/>
          </a:prstGeom>
          <a:solidFill>
            <a:schemeClr val="accent1"/>
          </a:solidFill>
          <a:ln>
            <a:solidFill>
              <a:schemeClr val="tx1"/>
            </a:solidFill>
          </a:ln>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9" y="4533061"/>
            <a:ext cx="1611279" cy="105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093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308" y="2349826"/>
            <a:ext cx="10621107" cy="4170372"/>
          </a:xfrm>
          <a:prstGeom prst="rect">
            <a:avLst/>
          </a:prstGeom>
          <a:noFill/>
        </p:spPr>
        <p:txBody>
          <a:bodyPr wrap="square" rtlCol="0">
            <a:spAutoFit/>
          </a:bodyPr>
          <a:lstStyle/>
          <a:p>
            <a:pPr marL="571500" indent="-571500" defTabSz="636588">
              <a:spcAft>
                <a:spcPts val="600"/>
              </a:spcAft>
              <a:buAutoNum type="arabicPlain"/>
            </a:pPr>
            <a:r>
              <a:rPr lang="en-US" sz="2400" dirty="0"/>
              <a:t>When using animals in science and for the gain of knowledge, individuals must be aware to appreciate and consider the potential for pain and distress (P&amp;D) in research investigations.</a:t>
            </a:r>
          </a:p>
          <a:p>
            <a:pPr marL="571500" indent="-571500" defTabSz="636588">
              <a:spcAft>
                <a:spcPts val="600"/>
              </a:spcAft>
              <a:buAutoNum type="arabicPlain"/>
            </a:pPr>
            <a:r>
              <a:rPr lang="en-US" sz="2400" dirty="0"/>
              <a:t>Individuals must appreciate various positions by experiencing several ethical considerations about P&amp;D and HE.</a:t>
            </a:r>
          </a:p>
          <a:p>
            <a:pPr marL="571500" indent="-571500" defTabSz="636588">
              <a:spcAft>
                <a:spcPts val="600"/>
              </a:spcAft>
            </a:pPr>
            <a:r>
              <a:rPr lang="en-US" sz="2400" dirty="0"/>
              <a:t>3a	Participants will understand and recognize P&amp;D.</a:t>
            </a:r>
          </a:p>
          <a:p>
            <a:pPr marL="571500" indent="-571500" defTabSz="636588">
              <a:spcAft>
                <a:spcPts val="600"/>
              </a:spcAft>
            </a:pPr>
            <a:r>
              <a:rPr lang="en-US" sz="2400" dirty="0"/>
              <a:t>3b	Participants will know how to manage P&amp;D.</a:t>
            </a:r>
          </a:p>
          <a:p>
            <a:pPr marL="571500" indent="-571500" defTabSz="636588">
              <a:spcAft>
                <a:spcPts val="600"/>
              </a:spcAft>
            </a:pPr>
            <a:r>
              <a:rPr lang="en-US" sz="2400" dirty="0"/>
              <a:t>4a	Participants will understand and recognize concepts of humane endpoints (HE).</a:t>
            </a:r>
          </a:p>
          <a:p>
            <a:pPr marL="571500" indent="-571500" defTabSz="636588">
              <a:spcAft>
                <a:spcPts val="600"/>
              </a:spcAft>
            </a:pPr>
            <a:r>
              <a:rPr lang="en-US" sz="2400" dirty="0"/>
              <a:t>4b	Participants will learn to manage HE.</a:t>
            </a:r>
          </a:p>
        </p:txBody>
      </p:sp>
      <p:sp>
        <p:nvSpPr>
          <p:cNvPr id="8"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sp>
        <p:nvSpPr>
          <p:cNvPr id="2" name="TextBox 1"/>
          <p:cNvSpPr txBox="1"/>
          <p:nvPr/>
        </p:nvSpPr>
        <p:spPr>
          <a:xfrm>
            <a:off x="3947352" y="1186351"/>
            <a:ext cx="3872753" cy="1015663"/>
          </a:xfrm>
          <a:prstGeom prst="rect">
            <a:avLst/>
          </a:prstGeom>
          <a:noFill/>
        </p:spPr>
        <p:txBody>
          <a:bodyPr wrap="square" rtlCol="0">
            <a:spAutoFit/>
          </a:bodyPr>
          <a:lstStyle/>
          <a:p>
            <a:pPr algn="ctr"/>
            <a:r>
              <a:rPr lang="en-US" sz="4000" dirty="0">
                <a:solidFill>
                  <a:srgbClr val="FFFF00"/>
                </a:solidFill>
                <a:latin typeface="Comic Sans MS" panose="030F0702030302020204" pitchFamily="66" charset="0"/>
              </a:rPr>
              <a:t>RECAP!!!!</a:t>
            </a:r>
          </a:p>
          <a:p>
            <a:pPr algn="ctr"/>
            <a:r>
              <a:rPr lang="en-US" sz="2000" dirty="0">
                <a:solidFill>
                  <a:srgbClr val="FFFF00"/>
                </a:solidFill>
                <a:latin typeface="Comic Sans MS" panose="030F0702030302020204" pitchFamily="66" charset="0"/>
              </a:rPr>
              <a:t>4 modules</a:t>
            </a:r>
          </a:p>
        </p:txBody>
      </p:sp>
    </p:spTree>
    <p:extLst>
      <p:ext uri="{BB962C8B-B14F-4D97-AF65-F5344CB8AC3E}">
        <p14:creationId xmlns:p14="http://schemas.microsoft.com/office/powerpoint/2010/main" val="4083896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u="sng" cap="none" dirty="0">
                <a:solidFill>
                  <a:schemeClr val="tx1"/>
                </a:solidFill>
                <a:effectLst/>
                <a:latin typeface="Comic Sans MS" panose="030F0702030302020204" pitchFamily="66" charset="0"/>
              </a:rPr>
              <a:t>Acknowledgements</a:t>
            </a:r>
          </a:p>
          <a:p>
            <a:pPr algn="ctr"/>
            <a:r>
              <a:rPr lang="en-US" sz="3600" b="1" u="sng" cap="none" dirty="0">
                <a:solidFill>
                  <a:schemeClr val="tx1"/>
                </a:solidFill>
                <a:effectLst/>
                <a:latin typeface="Comic Sans MS" panose="030F0702030302020204" pitchFamily="66" charset="0"/>
              </a:rPr>
              <a:t>and</a:t>
            </a:r>
          </a:p>
          <a:p>
            <a:pPr algn="ctr"/>
            <a:r>
              <a:rPr lang="en-US" sz="3600" b="1" u="sng" cap="none" dirty="0">
                <a:solidFill>
                  <a:schemeClr val="tx1"/>
                </a:solidFill>
                <a:effectLst/>
                <a:latin typeface="Comic Sans MS" panose="030F0702030302020204" pitchFamily="66" charset="0"/>
              </a:rPr>
              <a:t>Appreciation</a:t>
            </a:r>
            <a:endParaRPr lang="en-US" sz="3600" b="1" cap="none" dirty="0">
              <a:solidFill>
                <a:schemeClr val="tx1"/>
              </a:solidFill>
              <a:latin typeface="Comic Sans MS" panose="030F0702030302020204" pitchFamily="66" charset="0"/>
            </a:endParaRPr>
          </a:p>
        </p:txBody>
      </p:sp>
      <p:sp>
        <p:nvSpPr>
          <p:cNvPr id="3" name="TextBox 2"/>
          <p:cNvSpPr txBox="1"/>
          <p:nvPr/>
        </p:nvSpPr>
        <p:spPr>
          <a:xfrm>
            <a:off x="850301" y="2549196"/>
            <a:ext cx="10621107" cy="2062103"/>
          </a:xfrm>
          <a:prstGeom prst="rect">
            <a:avLst/>
          </a:prstGeom>
          <a:noFill/>
        </p:spPr>
        <p:txBody>
          <a:bodyPr wrap="square" rtlCol="0">
            <a:spAutoFit/>
          </a:bodyPr>
          <a:lstStyle/>
          <a:p>
            <a:pPr marL="633413" indent="-633413">
              <a:buFont typeface="Wingdings" panose="05000000000000000000" pitchFamily="2" charset="2"/>
              <a:buChar char="ü"/>
            </a:pPr>
            <a:r>
              <a:rPr lang="en-US" sz="2000" dirty="0">
                <a:latin typeface="Comic Sans MS" panose="030F0702030302020204" pitchFamily="66" charset="0"/>
              </a:rPr>
              <a:t>Our ICARE facilitators and faculty</a:t>
            </a:r>
          </a:p>
          <a:p>
            <a:pPr marL="633413" indent="-633413">
              <a:buFont typeface="Wingdings" panose="05000000000000000000" pitchFamily="2" charset="2"/>
              <a:buChar char="ü"/>
            </a:pPr>
            <a:r>
              <a:rPr lang="en-US" sz="2000" dirty="0">
                <a:latin typeface="Comic Sans MS" panose="030F0702030302020204" pitchFamily="66" charset="0"/>
              </a:rPr>
              <a:t>Professor Paul Flecknell</a:t>
            </a:r>
          </a:p>
          <a:p>
            <a:pPr marL="633413" indent="-633413">
              <a:buFont typeface="Wingdings" panose="05000000000000000000" pitchFamily="2" charset="2"/>
              <a:buChar char="ü"/>
            </a:pPr>
            <a:r>
              <a:rPr lang="en-US" sz="2000" dirty="0">
                <a:latin typeface="Comic Sans MS" panose="030F0702030302020204" pitchFamily="66" charset="0"/>
              </a:rPr>
              <a:t>Dr. Norman Peterson</a:t>
            </a:r>
          </a:p>
          <a:p>
            <a:pPr marL="633413" indent="-633413">
              <a:buFont typeface="Wingdings" panose="05000000000000000000" pitchFamily="2" charset="2"/>
              <a:buChar char="ü"/>
            </a:pPr>
            <a:r>
              <a:rPr lang="en-US" sz="2000" dirty="0">
                <a:latin typeface="Comic Sans MS" panose="030F0702030302020204" pitchFamily="66" charset="0"/>
              </a:rPr>
              <a:t>ILAR Guide</a:t>
            </a:r>
          </a:p>
          <a:p>
            <a:pPr marL="633413" indent="-633413">
              <a:buFont typeface="Wingdings" panose="05000000000000000000" pitchFamily="2" charset="2"/>
              <a:buChar char="ü"/>
            </a:pPr>
            <a:r>
              <a:rPr lang="en-US" sz="2000" dirty="0">
                <a:latin typeface="Comic Sans MS" panose="030F0702030302020204" pitchFamily="66" charset="0"/>
              </a:rPr>
              <a:t>AWAR</a:t>
            </a:r>
          </a:p>
          <a:p>
            <a:pPr marL="633413" indent="-633413"/>
            <a:endParaRPr lang="en-US" sz="2800" dirty="0">
              <a:latin typeface="Comic Sans MS" panose="030F0702030302020204" pitchFamily="66" charset="0"/>
            </a:endParaRPr>
          </a:p>
        </p:txBody>
      </p:sp>
    </p:spTree>
    <p:extLst>
      <p:ext uri="{BB962C8B-B14F-4D97-AF65-F5344CB8AC3E}">
        <p14:creationId xmlns:p14="http://schemas.microsoft.com/office/powerpoint/2010/main" val="40724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05" y="285237"/>
            <a:ext cx="9377526" cy="730763"/>
          </a:xfrm>
        </p:spPr>
        <p:txBody>
          <a:bodyPr anchor="t">
            <a:normAutofit/>
          </a:bodyPr>
          <a:lstStyle/>
          <a:p>
            <a:pPr algn="l"/>
            <a:r>
              <a:rPr lang="en-US" cap="none" dirty="0">
                <a:solidFill>
                  <a:schemeClr val="tx1"/>
                </a:solidFill>
                <a:effectLst>
                  <a:glow rad="38100">
                    <a:schemeClr val="bg1">
                      <a:lumMod val="50000"/>
                      <a:lumOff val="50000"/>
                      <a:alpha val="20000"/>
                    </a:schemeClr>
                  </a:glow>
                </a:effectLst>
                <a:latin typeface="Comic Sans MS" panose="030F0702030302020204" pitchFamily="66" charset="0"/>
              </a:rPr>
              <a:t>And, at the end of training…</a:t>
            </a:r>
            <a:endParaRPr lang="en-US" cap="none" dirty="0">
              <a:solidFill>
                <a:schemeClr val="tx1"/>
              </a:solidFill>
              <a:latin typeface="Comic Sans MS" panose="030F0702030302020204" pitchFamily="66" charset="0"/>
            </a:endParaRPr>
          </a:p>
        </p:txBody>
      </p:sp>
      <p:sp>
        <p:nvSpPr>
          <p:cNvPr id="5" name="Title 1"/>
          <p:cNvSpPr txBox="1">
            <a:spLocks/>
          </p:cNvSpPr>
          <p:nvPr/>
        </p:nvSpPr>
        <p:spPr>
          <a:xfrm>
            <a:off x="5623640" y="1558517"/>
            <a:ext cx="5702992" cy="571650"/>
          </a:xfrm>
          <a:prstGeom prst="rect">
            <a:avLst/>
          </a:prstGeom>
        </p:spPr>
        <p:txBody>
          <a:bodyPr vert="horz" lIns="91440" tIns="45720" rIns="91440" bIns="45720" rtlCol="0" anchor="b">
            <a:normAutofit lnSpcReduction="10000"/>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i="1" cap="none" dirty="0">
                <a:solidFill>
                  <a:schemeClr val="tx1"/>
                </a:solidFill>
                <a:effectLst>
                  <a:glow rad="38100">
                    <a:schemeClr val="bg1">
                      <a:lumMod val="50000"/>
                      <a:lumOff val="50000"/>
                      <a:alpha val="20000"/>
                    </a:schemeClr>
                  </a:glow>
                </a:effectLst>
                <a:latin typeface="Comic Sans MS" panose="030F0702030302020204" pitchFamily="66" charset="0"/>
              </a:rPr>
              <a:t>Thank you for your attention</a:t>
            </a:r>
          </a:p>
        </p:txBody>
      </p:sp>
      <p:pic>
        <p:nvPicPr>
          <p:cNvPr id="6" name="Picture 5" descr="C:\Users\Bruce\AppData\Local\Microsoft\Windows\INetCache\Content.Word\IMG_20160811_152130481_HDR.JPG"/>
          <p:cNvPicPr/>
          <p:nvPr/>
        </p:nvPicPr>
        <p:blipFill rotWithShape="1">
          <a:blip r:embed="rId2">
            <a:extLst>
              <a:ext uri="{28A0092B-C50C-407E-A947-70E740481C1C}">
                <a14:useLocalDpi xmlns:a14="http://schemas.microsoft.com/office/drawing/2010/main" val="0"/>
              </a:ext>
            </a:extLst>
          </a:blip>
          <a:srcRect b="-6"/>
          <a:stretch/>
        </p:blipFill>
        <p:spPr bwMode="auto">
          <a:xfrm>
            <a:off x="292157" y="1301825"/>
            <a:ext cx="3602509" cy="4409179"/>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a:blip r:embed="rId3"/>
          <a:stretch>
            <a:fillRect/>
          </a:stretch>
        </p:blipFill>
        <p:spPr>
          <a:xfrm>
            <a:off x="7505700" y="4000500"/>
            <a:ext cx="2906076" cy="2635219"/>
          </a:xfrm>
          <a:prstGeom prst="rect">
            <a:avLst/>
          </a:prstGeom>
        </p:spPr>
      </p:pic>
      <p:sp>
        <p:nvSpPr>
          <p:cNvPr id="8" name="Title 1"/>
          <p:cNvSpPr txBox="1">
            <a:spLocks/>
          </p:cNvSpPr>
          <p:nvPr/>
        </p:nvSpPr>
        <p:spPr>
          <a:xfrm>
            <a:off x="7315200" y="3269780"/>
            <a:ext cx="3409950" cy="730720"/>
          </a:xfrm>
          <a:prstGeom prst="rect">
            <a:avLst/>
          </a:prstGeom>
        </p:spPr>
        <p:txBody>
          <a:bodyPr vert="horz" lIns="91440" tIns="45720" rIns="91440" bIns="45720" rtlCol="0" anchor="b">
            <a:normAutofit fontScale="97500"/>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cap="none" dirty="0">
                <a:solidFill>
                  <a:schemeClr val="tx1"/>
                </a:solidFill>
                <a:effectLst>
                  <a:glow rad="38100">
                    <a:schemeClr val="bg1">
                      <a:lumMod val="50000"/>
                      <a:lumOff val="50000"/>
                      <a:alpha val="20000"/>
                    </a:schemeClr>
                  </a:glow>
                </a:effectLst>
                <a:latin typeface="Comic Sans MS" panose="030F0702030302020204" pitchFamily="66" charset="0"/>
              </a:rPr>
              <a:t>Learning about P&amp;D</a:t>
            </a:r>
          </a:p>
          <a:p>
            <a:pPr algn="ctr"/>
            <a:r>
              <a:rPr lang="en-US" sz="2000" cap="none" dirty="0">
                <a:solidFill>
                  <a:schemeClr val="tx1"/>
                </a:solidFill>
                <a:effectLst>
                  <a:glow rad="38100">
                    <a:schemeClr val="bg1">
                      <a:lumMod val="50000"/>
                      <a:lumOff val="50000"/>
                      <a:alpha val="20000"/>
                    </a:schemeClr>
                  </a:glow>
                </a:effectLst>
                <a:latin typeface="Comic Sans MS" panose="030F0702030302020204" pitchFamily="66" charset="0"/>
              </a:rPr>
              <a:t>shouldn’t be so distressful.</a:t>
            </a:r>
            <a:endParaRPr lang="en-US" sz="2000" cap="none"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4412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380" y="1508064"/>
            <a:ext cx="8977943" cy="3900529"/>
          </a:xfrm>
        </p:spPr>
        <p:txBody>
          <a:bodyPr anchor="t">
            <a:normAutofit/>
          </a:bodyPr>
          <a:lstStyle/>
          <a:p>
            <a:pPr algn="l"/>
            <a:r>
              <a:rPr lang="en-US" sz="2800" u="sng" cap="none" dirty="0">
                <a:solidFill>
                  <a:schemeClr val="tx1"/>
                </a:solidFill>
                <a:effectLst/>
              </a:rPr>
              <a:t>Who are the students, that is, the intended audience</a:t>
            </a:r>
            <a:r>
              <a:rPr lang="en-US" sz="2800" cap="none" dirty="0">
                <a:solidFill>
                  <a:schemeClr val="tx1"/>
                </a:solidFill>
                <a:effectLst/>
              </a:rPr>
              <a:t>: </a:t>
            </a:r>
            <a:r>
              <a:rPr lang="en-US" sz="2800" cap="none" dirty="0" smtClean="0">
                <a:solidFill>
                  <a:schemeClr val="tx1"/>
                </a:solidFill>
                <a:effectLst/>
              </a:rPr>
              <a:t>primarily, </a:t>
            </a:r>
            <a:r>
              <a:rPr lang="en-US" sz="2800" i="1" cap="none" dirty="0" smtClean="0">
                <a:solidFill>
                  <a:schemeClr val="tx1"/>
                </a:solidFill>
                <a:effectLst/>
              </a:rPr>
              <a:t>operations </a:t>
            </a:r>
            <a:r>
              <a:rPr lang="en-US" sz="2800" i="1" cap="none" dirty="0">
                <a:solidFill>
                  <a:schemeClr val="tx1"/>
                </a:solidFill>
                <a:effectLst/>
              </a:rPr>
              <a:t>staff (i.e., veterinary, husbandry, and research</a:t>
            </a:r>
            <a:r>
              <a:rPr lang="en-US" sz="2800" i="1" cap="none" dirty="0" smtClean="0">
                <a:solidFill>
                  <a:schemeClr val="tx1"/>
                </a:solidFill>
                <a:effectLst/>
              </a:rPr>
              <a:t>); </a:t>
            </a:r>
            <a:r>
              <a:rPr lang="en-US" sz="2800" i="1" cap="none" dirty="0">
                <a:solidFill>
                  <a:schemeClr val="tx1"/>
                </a:solidFill>
                <a:effectLst/>
              </a:rPr>
              <a:t>also the IACUC (protocol reviewers)</a:t>
            </a:r>
            <a:r>
              <a:rPr lang="en-US" sz="2800" cap="none" dirty="0">
                <a:solidFill>
                  <a:schemeClr val="tx1"/>
                </a:solidFill>
                <a:effectLst/>
              </a:rPr>
              <a:t/>
            </a:r>
            <a:br>
              <a:rPr lang="en-US" sz="2800" cap="none" dirty="0">
                <a:solidFill>
                  <a:schemeClr val="tx1"/>
                </a:solidFill>
                <a:effectLst/>
              </a:rPr>
            </a:br>
            <a:r>
              <a:rPr lang="en-US" sz="2800" cap="none" dirty="0">
                <a:solidFill>
                  <a:schemeClr val="tx1"/>
                </a:solidFill>
                <a:effectLst/>
              </a:rPr>
              <a:t/>
            </a:r>
            <a:br>
              <a:rPr lang="en-US" sz="2800" cap="none" dirty="0">
                <a:solidFill>
                  <a:schemeClr val="tx1"/>
                </a:solidFill>
                <a:effectLst/>
              </a:rPr>
            </a:br>
            <a:r>
              <a:rPr lang="en-US" sz="2800" cap="none" dirty="0">
                <a:solidFill>
                  <a:schemeClr val="tx1"/>
                </a:solidFill>
                <a:effectLst/>
              </a:rPr>
              <a:t/>
            </a:r>
            <a:br>
              <a:rPr lang="en-US" sz="2800" cap="none" dirty="0">
                <a:solidFill>
                  <a:schemeClr val="tx1"/>
                </a:solidFill>
                <a:effectLst/>
              </a:rPr>
            </a:br>
            <a:r>
              <a:rPr lang="en-US" sz="2800" u="sng" cap="none" dirty="0">
                <a:solidFill>
                  <a:schemeClr val="tx1"/>
                </a:solidFill>
                <a:effectLst/>
              </a:rPr>
              <a:t>When, the anticipated amount of time to devote to each module</a:t>
            </a:r>
            <a:r>
              <a:rPr lang="en-US" sz="2800" cap="none" dirty="0">
                <a:solidFill>
                  <a:schemeClr val="tx1"/>
                </a:solidFill>
                <a:effectLst/>
              </a:rPr>
              <a:t>: </a:t>
            </a:r>
            <a:r>
              <a:rPr lang="en-US" sz="2800" i="1" cap="none" dirty="0">
                <a:solidFill>
                  <a:schemeClr val="tx1"/>
                </a:solidFill>
                <a:effectLst/>
              </a:rPr>
              <a:t>45 to 60 minutes</a:t>
            </a:r>
            <a:endParaRPr lang="en-US" sz="2800" i="1" cap="none" dirty="0">
              <a:solidFill>
                <a:schemeClr val="tx1"/>
              </a:solidFill>
              <a:latin typeface="Comic Sans MS" panose="030F0702030302020204" pitchFamily="66" charset="0"/>
            </a:endParaRPr>
          </a:p>
        </p:txBody>
      </p:sp>
      <p:sp>
        <p:nvSpPr>
          <p:cNvPr id="6"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pic>
        <p:nvPicPr>
          <p:cNvPr id="3074" name="Picture 2" descr="http://www.lanavaughan.com/wp-content/uploads/2014/08/W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90" y="1790755"/>
            <a:ext cx="1743563" cy="11214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ontherunevents.com/turnbacktheclock/clo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51" y="4009022"/>
            <a:ext cx="1196303" cy="11257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1334" y="5726404"/>
            <a:ext cx="8152487" cy="830997"/>
          </a:xfrm>
          <a:prstGeom prst="rect">
            <a:avLst/>
          </a:prstGeom>
          <a:noFill/>
        </p:spPr>
        <p:txBody>
          <a:bodyPr wrap="square" rtlCol="0">
            <a:spAutoFit/>
          </a:bodyPr>
          <a:lstStyle/>
          <a:p>
            <a:r>
              <a:rPr lang="en-US" sz="1600" dirty="0"/>
              <a:t>Note:  Designing a training session can utilize the concept of the 6 Ws tool, that is, defining who, when, where, what, how, and why.  (Tools for organizing training, part 1, </a:t>
            </a:r>
            <a:r>
              <a:rPr lang="en-US" sz="1600" i="1" dirty="0"/>
              <a:t>Lab Animal</a:t>
            </a:r>
            <a:r>
              <a:rPr lang="en-US" sz="1600" dirty="0"/>
              <a:t> </a:t>
            </a:r>
            <a:r>
              <a:rPr lang="en-US" sz="1600" b="1" dirty="0"/>
              <a:t>45</a:t>
            </a:r>
            <a:r>
              <a:rPr lang="en-US" sz="1600" dirty="0"/>
              <a:t>, 269 (2016)) </a:t>
            </a:r>
          </a:p>
        </p:txBody>
      </p:sp>
    </p:spTree>
    <p:extLst>
      <p:ext uri="{BB962C8B-B14F-4D97-AF65-F5344CB8AC3E}">
        <p14:creationId xmlns:p14="http://schemas.microsoft.com/office/powerpoint/2010/main" val="187528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p>
          <a:p>
            <a:pPr algn="ctr"/>
            <a:r>
              <a:rPr lang="en-US" sz="2800" cap="none" dirty="0">
                <a:solidFill>
                  <a:schemeClr val="tx1"/>
                </a:solidFill>
                <a:effectLst/>
                <a:latin typeface="Comic Sans MS" panose="030F0702030302020204" pitchFamily="66" charset="0"/>
              </a:rPr>
              <a:t>teaching framework chart - GOATs</a:t>
            </a:r>
            <a:r>
              <a:rPr lang="en-US" sz="3600" u="sng" dirty="0">
                <a:solidFill>
                  <a:schemeClr val="tx1"/>
                </a:solidFill>
                <a:effectLst/>
                <a:latin typeface="Comic Sans MS" panose="030F0702030302020204" pitchFamily="66" charset="0"/>
              </a:rPr>
              <a:t/>
            </a:r>
            <a:br>
              <a:rPr lang="en-US" sz="3600" u="sng" dirty="0">
                <a:solidFill>
                  <a:schemeClr val="tx1"/>
                </a:solidFill>
                <a:effectLst/>
                <a:latin typeface="Comic Sans MS" panose="030F0702030302020204" pitchFamily="66" charset="0"/>
              </a:rPr>
            </a:br>
            <a:r>
              <a:rPr lang="en-US" sz="3600" u="sng" dirty="0">
                <a:solidFill>
                  <a:schemeClr val="tx1"/>
                </a:solidFill>
                <a:effectLst/>
                <a:latin typeface="Comic Sans MS" panose="030F0702030302020204" pitchFamily="66" charset="0"/>
              </a:rPr>
              <a:t>	</a:t>
            </a:r>
            <a:endParaRPr lang="en-US" sz="3600" dirty="0">
              <a:solidFill>
                <a:schemeClr val="tx1"/>
              </a:solidFill>
              <a:latin typeface="Comic Sans MS" panose="030F0702030302020204" pitchFamily="66" charset="0"/>
            </a:endParaRPr>
          </a:p>
        </p:txBody>
      </p:sp>
      <p:pic>
        <p:nvPicPr>
          <p:cNvPr id="4" name="Shape 427"/>
          <p:cNvPicPr preferRelativeResize="0"/>
          <p:nvPr/>
        </p:nvPicPr>
        <p:blipFill rotWithShape="1">
          <a:blip r:embed="rId2">
            <a:alphaModFix/>
          </a:blip>
          <a:srcRect/>
          <a:stretch/>
        </p:blipFill>
        <p:spPr>
          <a:xfrm>
            <a:off x="9922676" y="1556622"/>
            <a:ext cx="1705707" cy="1927249"/>
          </a:xfrm>
          <a:prstGeom prst="rect">
            <a:avLst/>
          </a:prstGeom>
          <a:noFill/>
          <a:ln>
            <a:noFill/>
          </a:ln>
        </p:spPr>
      </p:pic>
      <p:sp>
        <p:nvSpPr>
          <p:cNvPr id="7" name="TextBox 6"/>
          <p:cNvSpPr txBox="1"/>
          <p:nvPr/>
        </p:nvSpPr>
        <p:spPr>
          <a:xfrm>
            <a:off x="198409" y="2209800"/>
            <a:ext cx="1801841" cy="369332"/>
          </a:xfrm>
          <a:prstGeom prst="rect">
            <a:avLst/>
          </a:prstGeom>
          <a:noFill/>
        </p:spPr>
        <p:txBody>
          <a:bodyPr wrap="square" rtlCol="0">
            <a:spAutoFit/>
          </a:bodyPr>
          <a:lstStyle/>
          <a:p>
            <a:pPr algn="r"/>
            <a:r>
              <a:rPr lang="en-US" dirty="0"/>
              <a:t>Page 1</a:t>
            </a:r>
          </a:p>
        </p:txBody>
      </p:sp>
      <p:pic>
        <p:nvPicPr>
          <p:cNvPr id="2" name="Picture 1"/>
          <p:cNvPicPr>
            <a:picLocks noChangeAspect="1"/>
          </p:cNvPicPr>
          <p:nvPr/>
        </p:nvPicPr>
        <p:blipFill>
          <a:blip r:embed="rId3"/>
          <a:stretch>
            <a:fillRect/>
          </a:stretch>
        </p:blipFill>
        <p:spPr>
          <a:xfrm>
            <a:off x="2043733" y="1399725"/>
            <a:ext cx="7835460" cy="5446792"/>
          </a:xfrm>
          <a:prstGeom prst="rect">
            <a:avLst/>
          </a:prstGeom>
          <a:solidFill>
            <a:schemeClr val="tx1"/>
          </a:solidFill>
        </p:spPr>
      </p:pic>
    </p:spTree>
    <p:extLst>
      <p:ext uri="{BB962C8B-B14F-4D97-AF65-F5344CB8AC3E}">
        <p14:creationId xmlns:p14="http://schemas.microsoft.com/office/powerpoint/2010/main" val="45031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p>
          <a:p>
            <a:pPr algn="ctr"/>
            <a:r>
              <a:rPr lang="en-US" sz="2800" cap="none" dirty="0">
                <a:solidFill>
                  <a:schemeClr val="tx1"/>
                </a:solidFill>
                <a:effectLst/>
                <a:latin typeface="Comic Sans MS" panose="030F0702030302020204" pitchFamily="66" charset="0"/>
              </a:rPr>
              <a:t>teaching framework chart - GOATs</a:t>
            </a:r>
            <a:r>
              <a:rPr lang="en-US" sz="3600" u="sng" dirty="0">
                <a:solidFill>
                  <a:schemeClr val="tx1"/>
                </a:solidFill>
                <a:effectLst/>
                <a:latin typeface="Comic Sans MS" panose="030F0702030302020204" pitchFamily="66" charset="0"/>
              </a:rPr>
              <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pic>
        <p:nvPicPr>
          <p:cNvPr id="4" name="Shape 427"/>
          <p:cNvPicPr preferRelativeResize="0"/>
          <p:nvPr/>
        </p:nvPicPr>
        <p:blipFill rotWithShape="1">
          <a:blip r:embed="rId2">
            <a:alphaModFix/>
          </a:blip>
          <a:srcRect/>
          <a:stretch/>
        </p:blipFill>
        <p:spPr>
          <a:xfrm>
            <a:off x="9922676" y="1556622"/>
            <a:ext cx="1705707" cy="1927249"/>
          </a:xfrm>
          <a:prstGeom prst="rect">
            <a:avLst/>
          </a:prstGeom>
          <a:noFill/>
          <a:ln>
            <a:noFill/>
          </a:ln>
        </p:spPr>
      </p:pic>
      <p:sp>
        <p:nvSpPr>
          <p:cNvPr id="7" name="TextBox 6"/>
          <p:cNvSpPr txBox="1"/>
          <p:nvPr/>
        </p:nvSpPr>
        <p:spPr>
          <a:xfrm>
            <a:off x="198409" y="2209800"/>
            <a:ext cx="1801841" cy="369332"/>
          </a:xfrm>
          <a:prstGeom prst="rect">
            <a:avLst/>
          </a:prstGeom>
          <a:noFill/>
        </p:spPr>
        <p:txBody>
          <a:bodyPr wrap="square" rtlCol="0">
            <a:spAutoFit/>
          </a:bodyPr>
          <a:lstStyle/>
          <a:p>
            <a:pPr algn="r"/>
            <a:r>
              <a:rPr lang="en-US" dirty="0"/>
              <a:t>Page 2</a:t>
            </a:r>
          </a:p>
        </p:txBody>
      </p:sp>
      <p:graphicFrame>
        <p:nvGraphicFramePr>
          <p:cNvPr id="8" name="Table 7"/>
          <p:cNvGraphicFramePr>
            <a:graphicFrameLocks noGrp="1"/>
          </p:cNvGraphicFramePr>
          <p:nvPr>
            <p:extLst>
              <p:ext uri="{D42A27DB-BD31-4B8C-83A1-F6EECF244321}">
                <p14:modId xmlns:p14="http://schemas.microsoft.com/office/powerpoint/2010/main" val="1682395279"/>
              </p:ext>
            </p:extLst>
          </p:nvPr>
        </p:nvGraphicFramePr>
        <p:xfrm>
          <a:off x="2000251" y="1394745"/>
          <a:ext cx="7922427" cy="5284707"/>
        </p:xfrm>
        <a:graphic>
          <a:graphicData uri="http://schemas.openxmlformats.org/drawingml/2006/table">
            <a:tbl>
              <a:tblPr firstRow="1" firstCol="1" bandRow="1"/>
              <a:tblGrid>
                <a:gridCol w="1302026">
                  <a:extLst>
                    <a:ext uri="{9D8B030D-6E8A-4147-A177-3AD203B41FA5}">
                      <a16:colId xmlns:a16="http://schemas.microsoft.com/office/drawing/2014/main" xmlns="" val="2465045366"/>
                    </a:ext>
                  </a:extLst>
                </a:gridCol>
                <a:gridCol w="1765584">
                  <a:extLst>
                    <a:ext uri="{9D8B030D-6E8A-4147-A177-3AD203B41FA5}">
                      <a16:colId xmlns:a16="http://schemas.microsoft.com/office/drawing/2014/main" xmlns="" val="3499862678"/>
                    </a:ext>
                  </a:extLst>
                </a:gridCol>
                <a:gridCol w="454866">
                  <a:extLst>
                    <a:ext uri="{9D8B030D-6E8A-4147-A177-3AD203B41FA5}">
                      <a16:colId xmlns:a16="http://schemas.microsoft.com/office/drawing/2014/main" xmlns="" val="2067889723"/>
                    </a:ext>
                  </a:extLst>
                </a:gridCol>
                <a:gridCol w="1627019">
                  <a:extLst>
                    <a:ext uri="{9D8B030D-6E8A-4147-A177-3AD203B41FA5}">
                      <a16:colId xmlns:a16="http://schemas.microsoft.com/office/drawing/2014/main" xmlns="" val="2164843963"/>
                    </a:ext>
                  </a:extLst>
                </a:gridCol>
                <a:gridCol w="1172154">
                  <a:extLst>
                    <a:ext uri="{9D8B030D-6E8A-4147-A177-3AD203B41FA5}">
                      <a16:colId xmlns:a16="http://schemas.microsoft.com/office/drawing/2014/main" xmlns="" val="840613538"/>
                    </a:ext>
                  </a:extLst>
                </a:gridCol>
                <a:gridCol w="1600778">
                  <a:extLst>
                    <a:ext uri="{9D8B030D-6E8A-4147-A177-3AD203B41FA5}">
                      <a16:colId xmlns:a16="http://schemas.microsoft.com/office/drawing/2014/main" xmlns="" val="4256553507"/>
                    </a:ext>
                  </a:extLst>
                </a:gridCol>
              </a:tblGrid>
              <a:tr h="89569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Goals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(both </a:t>
                      </a:r>
                      <a:r>
                        <a:rPr lang="en-US" sz="10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general and </a:t>
                      </a: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institutional)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Objectives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 learner will be able to …</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68630">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 measurable items through 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LOC</a:t>
                      </a:r>
                      <a:r>
                        <a:rPr kumimoji="0" lang="en-US" altLang="en-US" sz="800" b="1" i="0" u="none" strike="noStrike" cap="none" normalizeH="0" baseline="30000" dirty="0">
                          <a:ln>
                            <a:noFill/>
                          </a:ln>
                          <a:solidFill>
                            <a:schemeClr val="bg1"/>
                          </a:solidFill>
                          <a:effectLst/>
                          <a:latin typeface="Calibri" panose="020F0502020204030204" pitchFamily="34" charset="0"/>
                        </a:rPr>
                        <a:t>2</a:t>
                      </a:r>
                      <a:endParaRPr kumimoji="0" lang="en-US" altLang="en-US" sz="3200" b="0" i="0" u="none" strike="noStrike" cap="none" normalizeH="0" baseline="30000" dirty="0">
                        <a:ln>
                          <a:noFill/>
                        </a:ln>
                        <a:solidFill>
                          <a:schemeClr val="bg1"/>
                        </a:solidFill>
                        <a:effectLst/>
                        <a:latin typeface="Arial" panose="020B0604020202020204" pitchFamily="34"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HOC</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Summative</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Formative 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(rubrics)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Possible Activities, Tasks, Exercises, and Assignments aligned with Active Learning</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4245182493"/>
                  </a:ext>
                </a:extLst>
              </a:tr>
              <a:tr h="819780">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b="1">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Recite several criteria which should/must be met for an experiment to be acceptable (approved for conduct) in a particular context.</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List the criteria and state why they are considered important in different kinds of studies such as teaching, toxicology, pain management, etc.</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After being trained, review an approved protocol and its original draft in which P&amp;D issues were found.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Various teams look at approved animal study protocols to find issues related to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416459906"/>
                  </a:ext>
                </a:extLst>
              </a:tr>
              <a:tr h="68503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 familiar with the terms “humane care and treatment” and treating animals “humanely”.</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In teams (pair and share), contemplate the nuances of the terms.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Choose a document (protocol, published study, other) and find words that imply the meaning of the terms.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Assume a role of an IAUC member and explain what the terms would mean.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Discuss and debate the terms</a:t>
                      </a: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“humane care and treatment” and “treating animals humanely”.</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3087926510"/>
                  </a:ext>
                </a:extLst>
              </a:tr>
              <a:tr h="57086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Understand and clarify the potential roles of the research assistants, students, investigators, vets and staff, IACUC members, public members, etc.in addressing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Find reports of animal usage in both the popular and scientific literature and suggest what the roles should be thinking about.</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Presented with a scenario and a role, diagram how an issue of P&amp;D could be handled.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Assign roles to members of a group who describe their job in clarifying P&amp;D.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308151962"/>
                  </a:ext>
                </a:extLst>
              </a:tr>
              <a:tr h="48656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Compile statistics and complete USDA category B/C/D/E reports (form 7023).</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“Pair up and share” to complete form 7023, based upon an animal study description.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Individually complete form 7023, based upon an animal study description.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Analyze protocols based upon categories B/C/D/E per the regulations.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3667417780"/>
                  </a:ext>
                </a:extLst>
              </a:tr>
              <a:tr h="57086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and reword the phrase “Good science and good animal care go hand in hand”.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Leader of the training session evaluates group work.</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Course leader reads and critiques essays, presentations written by individuals.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Build a concept map of what the phrase means before and after a discussion of the topic.</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4041185142"/>
                  </a:ext>
                </a:extLst>
              </a:tr>
              <a:tr h="68503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2) Individuals must appreciate various positions by experiencing several ethical considerations about P&amp;D and HE.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Learn what factors can impact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After a discussion, state one or two factors which could impact P&amp;D and provide examples.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Summarize a paper where the effects of P&amp;D were either exacerbated or ameliorated by a factor.</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With P&amp;D in the middle of a “wheel,” attach as spokes the factors that could have impact.</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3619011401"/>
                  </a:ext>
                </a:extLst>
              </a:tr>
              <a:tr h="57086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Recite the ILAR Guide statement “In general, unless the contrary is known or established, it should be assumed that procedures that cause pain in humans also cause pain in animals".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Memorize the phrase.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Recite the phrase.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Use a thesaurus to use other words which can be used to mean the same as the phrase.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397571675"/>
                  </a:ext>
                </a:extLst>
              </a:tr>
            </a:tbl>
          </a:graphicData>
        </a:graphic>
      </p:graphicFrame>
    </p:spTree>
    <p:extLst>
      <p:ext uri="{BB962C8B-B14F-4D97-AF65-F5344CB8AC3E}">
        <p14:creationId xmlns:p14="http://schemas.microsoft.com/office/powerpoint/2010/main" val="369858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p>
          <a:p>
            <a:pPr algn="ctr"/>
            <a:r>
              <a:rPr lang="en-US" sz="2800" cap="none" dirty="0">
                <a:solidFill>
                  <a:schemeClr val="tx1"/>
                </a:solidFill>
                <a:effectLst/>
                <a:latin typeface="Comic Sans MS" panose="030F0702030302020204" pitchFamily="66" charset="0"/>
              </a:rPr>
              <a:t>teaching framework chart - GOATs</a:t>
            </a:r>
            <a:r>
              <a:rPr lang="en-US" sz="3600" u="sng" dirty="0">
                <a:solidFill>
                  <a:schemeClr val="tx1"/>
                </a:solidFill>
                <a:effectLst/>
                <a:latin typeface="Comic Sans MS" panose="030F0702030302020204" pitchFamily="66" charset="0"/>
              </a:rPr>
              <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pic>
        <p:nvPicPr>
          <p:cNvPr id="4" name="Shape 427"/>
          <p:cNvPicPr preferRelativeResize="0"/>
          <p:nvPr/>
        </p:nvPicPr>
        <p:blipFill rotWithShape="1">
          <a:blip r:embed="rId2">
            <a:alphaModFix/>
          </a:blip>
          <a:srcRect/>
          <a:stretch/>
        </p:blipFill>
        <p:spPr>
          <a:xfrm>
            <a:off x="9922676" y="1556622"/>
            <a:ext cx="1705707" cy="1927249"/>
          </a:xfrm>
          <a:prstGeom prst="rect">
            <a:avLst/>
          </a:prstGeom>
          <a:noFill/>
          <a:ln>
            <a:noFill/>
          </a:ln>
        </p:spPr>
      </p:pic>
      <p:sp>
        <p:nvSpPr>
          <p:cNvPr id="7" name="TextBox 6"/>
          <p:cNvSpPr txBox="1"/>
          <p:nvPr/>
        </p:nvSpPr>
        <p:spPr>
          <a:xfrm>
            <a:off x="198409" y="2209800"/>
            <a:ext cx="1801841" cy="369332"/>
          </a:xfrm>
          <a:prstGeom prst="rect">
            <a:avLst/>
          </a:prstGeom>
          <a:noFill/>
        </p:spPr>
        <p:txBody>
          <a:bodyPr wrap="square" rtlCol="0">
            <a:spAutoFit/>
          </a:bodyPr>
          <a:lstStyle/>
          <a:p>
            <a:pPr algn="r"/>
            <a:r>
              <a:rPr lang="en-US" dirty="0"/>
              <a:t>Page 3</a:t>
            </a:r>
          </a:p>
        </p:txBody>
      </p:sp>
      <p:graphicFrame>
        <p:nvGraphicFramePr>
          <p:cNvPr id="8" name="Table 7"/>
          <p:cNvGraphicFramePr>
            <a:graphicFrameLocks noGrp="1"/>
          </p:cNvGraphicFramePr>
          <p:nvPr>
            <p:extLst>
              <p:ext uri="{D42A27DB-BD31-4B8C-83A1-F6EECF244321}">
                <p14:modId xmlns:p14="http://schemas.microsoft.com/office/powerpoint/2010/main" val="578237992"/>
              </p:ext>
            </p:extLst>
          </p:nvPr>
        </p:nvGraphicFramePr>
        <p:xfrm>
          <a:off x="2115864" y="1424354"/>
          <a:ext cx="7691197" cy="5302492"/>
        </p:xfrm>
        <a:graphic>
          <a:graphicData uri="http://schemas.openxmlformats.org/drawingml/2006/table">
            <a:tbl>
              <a:tblPr firstRow="1" firstCol="1" bandRow="1"/>
              <a:tblGrid>
                <a:gridCol w="1448222">
                  <a:extLst>
                    <a:ext uri="{9D8B030D-6E8A-4147-A177-3AD203B41FA5}">
                      <a16:colId xmlns:a16="http://schemas.microsoft.com/office/drawing/2014/main" xmlns="" val="3719824232"/>
                    </a:ext>
                  </a:extLst>
                </a:gridCol>
                <a:gridCol w="1733630">
                  <a:extLst>
                    <a:ext uri="{9D8B030D-6E8A-4147-A177-3AD203B41FA5}">
                      <a16:colId xmlns:a16="http://schemas.microsoft.com/office/drawing/2014/main" xmlns="" val="3430340875"/>
                    </a:ext>
                  </a:extLst>
                </a:gridCol>
                <a:gridCol w="398096">
                  <a:extLst>
                    <a:ext uri="{9D8B030D-6E8A-4147-A177-3AD203B41FA5}">
                      <a16:colId xmlns:a16="http://schemas.microsoft.com/office/drawing/2014/main" xmlns="" val="1637368903"/>
                    </a:ext>
                  </a:extLst>
                </a:gridCol>
                <a:gridCol w="1501272">
                  <a:extLst>
                    <a:ext uri="{9D8B030D-6E8A-4147-A177-3AD203B41FA5}">
                      <a16:colId xmlns:a16="http://schemas.microsoft.com/office/drawing/2014/main" xmlns="" val="4164093067"/>
                    </a:ext>
                  </a:extLst>
                </a:gridCol>
                <a:gridCol w="1091859">
                  <a:extLst>
                    <a:ext uri="{9D8B030D-6E8A-4147-A177-3AD203B41FA5}">
                      <a16:colId xmlns:a16="http://schemas.microsoft.com/office/drawing/2014/main" xmlns="" val="4255808731"/>
                    </a:ext>
                  </a:extLst>
                </a:gridCol>
                <a:gridCol w="1518118">
                  <a:extLst>
                    <a:ext uri="{9D8B030D-6E8A-4147-A177-3AD203B41FA5}">
                      <a16:colId xmlns:a16="http://schemas.microsoft.com/office/drawing/2014/main" xmlns="" val="3619418136"/>
                    </a:ext>
                  </a:extLst>
                </a:gridCol>
              </a:tblGrid>
              <a:tr h="80776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Goals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(both </a:t>
                      </a:r>
                      <a:r>
                        <a:rPr lang="en-US" sz="10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general and </a:t>
                      </a: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institutional)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Objectives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learner will be able to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6863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measurable items through assessment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LOC</a:t>
                      </a:r>
                      <a:r>
                        <a:rPr kumimoji="0" lang="en-US" altLang="en-US" sz="800" b="1" i="0" u="none" strike="noStrike" cap="none" normalizeH="0" baseline="30000" dirty="0">
                          <a:ln>
                            <a:noFill/>
                          </a:ln>
                          <a:solidFill>
                            <a:schemeClr val="bg1"/>
                          </a:solidFill>
                          <a:effectLst/>
                          <a:latin typeface="Calibri" panose="020F0502020204030204" pitchFamily="34" charset="0"/>
                        </a:rPr>
                        <a:t>2</a:t>
                      </a:r>
                      <a:endParaRPr kumimoji="0" lang="en-US" altLang="en-US" sz="3200" b="0" i="0" u="none" strike="noStrike" cap="none" normalizeH="0" baseline="30000" dirty="0">
                        <a:ln>
                          <a:noFill/>
                        </a:ln>
                        <a:solidFill>
                          <a:schemeClr val="bg1"/>
                        </a:solidFill>
                        <a:effectLst/>
                        <a:latin typeface="Arial" panose="020B0604020202020204" pitchFamily="34"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HOC</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Summative</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Formative 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(rubrics)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Possible Activities, Tasks, Exercises, and Assignments aligned with Active Learning</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3552165925"/>
                  </a:ext>
                </a:extLst>
              </a:tr>
              <a:tr h="80776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State and define the 3Rs as they relate to P&amp;D and HE.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Match the 3R terms with various approaches of P&amp;D.</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Role play a 3Rs “conversation” between PI and IAUC members discussing a protocol during a review.</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Correctly define the 3Rs.</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Analyze protocol applications from several institutions to learn how they obligate the research team to relate ethics with potential P&amp;D and HE.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3570026839"/>
                  </a:ext>
                </a:extLst>
              </a:tr>
              <a:tr h="67313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 knowledgeable of the effect that enrichment can have on addressing P&amp;D.</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Describe to others the enrichment value of a tool for a particular species.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Complete an assessment to match enrichment items with particular types of animals.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Using either pictures or actual items, discuss how they can be tools of enrichment.  Build a “Jeopardy” type game.</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937758941"/>
                  </a:ext>
                </a:extLst>
              </a:tr>
              <a:tr h="94238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Remain appraised of current relevant literature.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Read and report on literature about P&amp;D and HE by parceling sections and reporting together (jigsaw).</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Name several journals that report on the studies of P&amp;D in laboratory animal science.</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See suggested papers: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Guidelines for the ethical use of animals in applied ethology studies (2002)</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Guidelines for the treatment of animals in behavioral research and teaching (2012)</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232432071"/>
                  </a:ext>
                </a:extLst>
              </a:tr>
              <a:tr h="80776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Declare why ethics is important.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Create a map of the structure of an article (e.g., J. Tannenbaum “Ethics and Pain Research in Animals” ILAR Journal 40 (3): 97-110) related to ethical issues.</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terms such as ethics, the 3Rs, the privilege of using animals, etc.</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Compare and contrast biomedical advocates and animal rights groups’ positions on the usage of animals in P&amp;D studies.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085671062"/>
                  </a:ext>
                </a:extLst>
              </a:tr>
              <a:tr h="53850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Search for alternatives.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Watch and discuss “impacts” (</a:t>
                      </a:r>
                      <a:r>
                        <a:rPr lang="en-US" sz="800" u="sng">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rPr>
                        <a:t>https://www.nc3rs.org.uk/our-impacts</a:t>
                      </a: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Using resources at AWIC, apply search engines with key words.</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Utilize training materials from AWIC to conduct searches.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154341236"/>
                  </a:ext>
                </a:extLst>
              </a:tr>
              <a:tr h="72517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Learn how P&amp;D can affect and impact scientific results. </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Diagram an animal body for sites where P&amp;D could manifest.</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Select a publication and summarize how the authors predicted P&amp;D</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Consider the statement “If it hurts in humans, it hurts in animals” and decide what organs/tissues would respond.</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482784689"/>
                  </a:ext>
                </a:extLst>
              </a:tr>
            </a:tbl>
          </a:graphicData>
        </a:graphic>
      </p:graphicFrame>
    </p:spTree>
    <p:extLst>
      <p:ext uri="{BB962C8B-B14F-4D97-AF65-F5344CB8AC3E}">
        <p14:creationId xmlns:p14="http://schemas.microsoft.com/office/powerpoint/2010/main" val="330912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98865"/>
            <a:ext cx="12192000" cy="1125489"/>
          </a:xfrm>
          <a:prstGeom prst="rect">
            <a:avLst/>
          </a:prstGeom>
        </p:spPr>
        <p:txBody>
          <a:bodyPr vert="horz" lIns="91440" tIns="45720" rIns="91440" bIns="45720" rtlCol="0" anchor="t">
            <a:noAutofit/>
          </a:bodyPr>
          <a:lstStyle>
            <a:lvl1pPr algn="r" defTabSz="457200" rtl="0" eaLnBrk="1" latinLnBrk="0" hangingPunct="1">
              <a:spcBef>
                <a:spcPct val="0"/>
              </a:spcBef>
              <a:buNone/>
              <a:defRPr sz="40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u="sng" dirty="0">
                <a:solidFill>
                  <a:schemeClr val="tx1"/>
                </a:solidFill>
                <a:effectLst/>
                <a:latin typeface="Comic Sans MS" panose="030F0702030302020204" pitchFamily="66" charset="0"/>
              </a:rPr>
              <a:t>Pain and Distress and Humane Endpoints</a:t>
            </a:r>
          </a:p>
          <a:p>
            <a:pPr algn="ctr"/>
            <a:r>
              <a:rPr lang="en-US" sz="2800" cap="none" dirty="0">
                <a:solidFill>
                  <a:schemeClr val="tx1"/>
                </a:solidFill>
                <a:effectLst/>
                <a:latin typeface="Comic Sans MS" panose="030F0702030302020204" pitchFamily="66" charset="0"/>
              </a:rPr>
              <a:t>teaching framework chart - GOATs</a:t>
            </a:r>
            <a:r>
              <a:rPr lang="en-US" sz="3600" u="sng" dirty="0">
                <a:solidFill>
                  <a:schemeClr val="tx1"/>
                </a:solidFill>
                <a:effectLst/>
                <a:latin typeface="Comic Sans MS" panose="030F0702030302020204" pitchFamily="66" charset="0"/>
              </a:rPr>
              <a:t/>
            </a:r>
            <a:br>
              <a:rPr lang="en-US" sz="3600" u="sng" dirty="0">
                <a:solidFill>
                  <a:schemeClr val="tx1"/>
                </a:solidFill>
                <a:effectLst/>
                <a:latin typeface="Comic Sans MS" panose="030F0702030302020204" pitchFamily="66" charset="0"/>
              </a:rPr>
            </a:br>
            <a:endParaRPr lang="en-US" sz="3600" dirty="0">
              <a:solidFill>
                <a:schemeClr val="tx1"/>
              </a:solidFill>
              <a:latin typeface="Comic Sans MS" panose="030F0702030302020204" pitchFamily="66" charset="0"/>
            </a:endParaRPr>
          </a:p>
        </p:txBody>
      </p:sp>
      <p:pic>
        <p:nvPicPr>
          <p:cNvPr id="4" name="Shape 427"/>
          <p:cNvPicPr preferRelativeResize="0"/>
          <p:nvPr/>
        </p:nvPicPr>
        <p:blipFill rotWithShape="1">
          <a:blip r:embed="rId2">
            <a:alphaModFix/>
          </a:blip>
          <a:srcRect/>
          <a:stretch/>
        </p:blipFill>
        <p:spPr>
          <a:xfrm>
            <a:off x="9922676" y="1556622"/>
            <a:ext cx="1705707" cy="1927249"/>
          </a:xfrm>
          <a:prstGeom prst="rect">
            <a:avLst/>
          </a:prstGeom>
          <a:noFill/>
          <a:ln>
            <a:noFill/>
          </a:ln>
        </p:spPr>
      </p:pic>
      <p:sp>
        <p:nvSpPr>
          <p:cNvPr id="7" name="TextBox 6"/>
          <p:cNvSpPr txBox="1"/>
          <p:nvPr/>
        </p:nvSpPr>
        <p:spPr>
          <a:xfrm>
            <a:off x="198409" y="2209800"/>
            <a:ext cx="1801841" cy="369332"/>
          </a:xfrm>
          <a:prstGeom prst="rect">
            <a:avLst/>
          </a:prstGeom>
          <a:noFill/>
        </p:spPr>
        <p:txBody>
          <a:bodyPr wrap="square" rtlCol="0">
            <a:spAutoFit/>
          </a:bodyPr>
          <a:lstStyle/>
          <a:p>
            <a:pPr algn="r"/>
            <a:r>
              <a:rPr lang="en-US" dirty="0"/>
              <a:t>Page 4</a:t>
            </a:r>
          </a:p>
        </p:txBody>
      </p:sp>
      <p:graphicFrame>
        <p:nvGraphicFramePr>
          <p:cNvPr id="8" name="Table 7"/>
          <p:cNvGraphicFramePr>
            <a:graphicFrameLocks noGrp="1"/>
          </p:cNvGraphicFramePr>
          <p:nvPr>
            <p:extLst>
              <p:ext uri="{D42A27DB-BD31-4B8C-83A1-F6EECF244321}">
                <p14:modId xmlns:p14="http://schemas.microsoft.com/office/powerpoint/2010/main" val="531913183"/>
              </p:ext>
            </p:extLst>
          </p:nvPr>
        </p:nvGraphicFramePr>
        <p:xfrm>
          <a:off x="2195651" y="1403142"/>
          <a:ext cx="7727025" cy="5323774"/>
        </p:xfrm>
        <a:graphic>
          <a:graphicData uri="http://schemas.openxmlformats.org/drawingml/2006/table">
            <a:tbl>
              <a:tblPr firstRow="1" firstCol="1" bandRow="1"/>
              <a:tblGrid>
                <a:gridCol w="1360203">
                  <a:extLst>
                    <a:ext uri="{9D8B030D-6E8A-4147-A177-3AD203B41FA5}">
                      <a16:colId xmlns:a16="http://schemas.microsoft.com/office/drawing/2014/main" xmlns="" val="2864051358"/>
                    </a:ext>
                  </a:extLst>
                </a:gridCol>
                <a:gridCol w="1635652">
                  <a:extLst>
                    <a:ext uri="{9D8B030D-6E8A-4147-A177-3AD203B41FA5}">
                      <a16:colId xmlns:a16="http://schemas.microsoft.com/office/drawing/2014/main" xmlns="" val="3314114185"/>
                    </a:ext>
                  </a:extLst>
                </a:gridCol>
                <a:gridCol w="386928">
                  <a:extLst>
                    <a:ext uri="{9D8B030D-6E8A-4147-A177-3AD203B41FA5}">
                      <a16:colId xmlns:a16="http://schemas.microsoft.com/office/drawing/2014/main" xmlns="" val="1978246963"/>
                    </a:ext>
                  </a:extLst>
                </a:gridCol>
                <a:gridCol w="1679621">
                  <a:extLst>
                    <a:ext uri="{9D8B030D-6E8A-4147-A177-3AD203B41FA5}">
                      <a16:colId xmlns:a16="http://schemas.microsoft.com/office/drawing/2014/main" xmlns="" val="2242859763"/>
                    </a:ext>
                  </a:extLst>
                </a:gridCol>
                <a:gridCol w="1064053">
                  <a:extLst>
                    <a:ext uri="{9D8B030D-6E8A-4147-A177-3AD203B41FA5}">
                      <a16:colId xmlns:a16="http://schemas.microsoft.com/office/drawing/2014/main" xmlns="" val="3754633857"/>
                    </a:ext>
                  </a:extLst>
                </a:gridCol>
                <a:gridCol w="1600568">
                  <a:extLst>
                    <a:ext uri="{9D8B030D-6E8A-4147-A177-3AD203B41FA5}">
                      <a16:colId xmlns:a16="http://schemas.microsoft.com/office/drawing/2014/main" xmlns="" val="686762772"/>
                    </a:ext>
                  </a:extLst>
                </a:gridCol>
              </a:tblGrid>
              <a:tr h="87693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Goals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(both </a:t>
                      </a:r>
                      <a:r>
                        <a:rPr lang="en-US" sz="10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general and </a:t>
                      </a: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institutional)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Objectives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 learner will be able to …</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68630">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 measurable items through 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LOC</a:t>
                      </a:r>
                      <a:r>
                        <a:rPr kumimoji="0" lang="en-US" altLang="en-US" sz="800" b="1" i="0" u="none" strike="noStrike" cap="none" normalizeH="0" baseline="30000" dirty="0">
                          <a:ln>
                            <a:noFill/>
                          </a:ln>
                          <a:solidFill>
                            <a:schemeClr val="bg1"/>
                          </a:solidFill>
                          <a:effectLst/>
                          <a:latin typeface="Calibri" panose="020F0502020204030204" pitchFamily="34" charset="0"/>
                        </a:rPr>
                        <a:t>2</a:t>
                      </a:r>
                      <a:endParaRPr kumimoji="0" lang="en-US" altLang="en-US" sz="3200" b="0" i="0" u="none" strike="noStrike" cap="none" normalizeH="0" baseline="30000" dirty="0">
                        <a:ln>
                          <a:noFill/>
                        </a:ln>
                        <a:solidFill>
                          <a:schemeClr val="bg1"/>
                        </a:solidFill>
                        <a:effectLst/>
                        <a:latin typeface="Arial" panose="020B0604020202020204" pitchFamily="34"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HOC</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Summative</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Formative 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(rubrics)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Possible Activities, Tasks, Exercises, and Assignments aligned with Active Learning</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43025103"/>
                  </a:ext>
                </a:extLst>
              </a:tr>
              <a:tr h="92098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Decide when P&amp;D could be acceptable.  Stated otherwise, why care about it?</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Compare and contrast three criteria:  1) are the animals fit for purpose (integrity)?, 2) what amount of P&amp;D (suffering) is acceptable?, and 3) how does imposing P&amp;D relate to living (telos)?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Respond to a protocol scenario of P&amp;D.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Create research questions which require a degree of P&amp;D in order to answer (e.g., migraines).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824418337"/>
                  </a:ext>
                </a:extLst>
              </a:tr>
              <a:tr h="81865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Analyze “mission creep” in using the USDA C/D/E scale for non-covered species.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Debate whether it is mission creep.</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Find examples from institutions which state (?websites, SOPs, protocols) that they apply the categories to non-USDA animals.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Declare what is creep and what is not.  Know and cite the regulations.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Evaluate scenarios and case studies about the pain categories.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609920975"/>
                  </a:ext>
                </a:extLst>
              </a:tr>
              <a:tr h="40932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3a) Participants will understand and recognize P&amp;D.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and describe pain, its various types and possible causes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Matching terms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Short answer</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somatic, visceral, and neuropathic. Pain of all three types can be either acute or chronic.</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4145329128"/>
                  </a:ext>
                </a:extLst>
              </a:tr>
              <a:tr h="34251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and describe different forms of stress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Matching terms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Short answer</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Look at pix</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Give examples;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distress, eustress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979466371"/>
                  </a:ext>
                </a:extLst>
              </a:tr>
              <a:tr h="22834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Recognize species specific behaviors and distinguish them from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Review and report on pix/video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Clinical signs, based upon the animals in the LAF</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885198541"/>
                  </a:ext>
                </a:extLst>
              </a:tr>
              <a:tr h="30699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Distinguish what is scientifically justified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Read protocol for scenarios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Unexpected outcomes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85 PHS policy</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785699278"/>
                  </a:ext>
                </a:extLst>
              </a:tr>
              <a:tr h="45167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3b) Participants will know how to manage P&amp;D.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 skills and apply appropriate methods to alleviate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Do “rounds” with experienced person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Label cages with ID cards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Animal-quins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Use Flecknell videos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Anticipate and Ameliorate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Role of PAMing</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800762377"/>
                  </a:ext>
                </a:extLst>
              </a:tr>
              <a:tr h="45669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Use tools (e.g., scoring system) to assess pain level.</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Use scoring sheet with pix</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Select appropriate tool for P&amp;D assessment</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Demonstrate use of tool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TPR</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 pain scoring</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Utilize pictures to evaluate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TPR</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523957373"/>
                  </a:ext>
                </a:extLst>
              </a:tr>
              <a:tr h="30699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Determine your role in the alleviation of P&amp;D.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Describe who does what and when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Final case study(ies)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Case study exercises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Vet, vet tech, PI, LAT</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Institutional dependent</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2708356606"/>
                  </a:ext>
                </a:extLst>
              </a:tr>
              <a:tr h="20466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Document an incident of P&amp;D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Complete a form with no omissions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Alleviation</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969309944"/>
                  </a:ext>
                </a:extLst>
              </a:tr>
            </a:tbl>
          </a:graphicData>
        </a:graphic>
      </p:graphicFrame>
    </p:spTree>
    <p:extLst>
      <p:ext uri="{BB962C8B-B14F-4D97-AF65-F5344CB8AC3E}">
        <p14:creationId xmlns:p14="http://schemas.microsoft.com/office/powerpoint/2010/main" val="25231810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2163</TotalTime>
  <Words>6358</Words>
  <Application>Microsoft Office PowerPoint</Application>
  <PresentationFormat>Custom</PresentationFormat>
  <Paragraphs>638</Paragraphs>
  <Slides>49</Slides>
  <Notes>15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Mesh</vt:lpstr>
      <vt:lpstr>A Framework  for Presenting  several Modules on the topics of  Pain and Distress and Humane Endpoints  in the Laboratory Animal Facility</vt:lpstr>
      <vt:lpstr>Pain and Distress and Humane Endpoints in the Laboratory Animal Facility</vt:lpstr>
      <vt:lpstr>PowerPoint Presentation</vt:lpstr>
      <vt:lpstr>PowerPoint Presentation</vt:lpstr>
      <vt:lpstr>Who are the students, that is, the intended audience: primarily, operations staff (i.e., veterinary, husbandry, and research); also the IACUC (protocol reviewers)   When, the anticipated amount of time to devote to each module: 45 to 60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lpstr>PowerPoint Presentation</vt:lpstr>
      <vt:lpstr> Develop skills and apply appropriate methods to alleviate P&amp;D</vt:lpstr>
      <vt:lpstr>Animal handling and restraint </vt:lpstr>
      <vt:lpstr>Oral gavage</vt:lpstr>
      <vt:lpstr>PowerPoint Presentation</vt:lpstr>
      <vt:lpstr>PowerPoint Presentation</vt:lpstr>
      <vt:lpstr>PowerPoint Presentation</vt:lpstr>
      <vt:lpstr>Assessment:  Scoring system to assess pain level</vt:lpstr>
      <vt:lpstr>Tools Used to Assess Pain in Mice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at the end of training…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on Four Modules  For the Topics of Pain and Distress and Humane Endpoints  in the Laboratory Animal Facility</dc:title>
  <dc:creator>Bruce</dc:creator>
  <cp:lastModifiedBy>Maeve Luthin</cp:lastModifiedBy>
  <cp:revision>177</cp:revision>
  <dcterms:created xsi:type="dcterms:W3CDTF">2016-08-12T21:32:39Z</dcterms:created>
  <dcterms:modified xsi:type="dcterms:W3CDTF">2017-03-01T21:18:22Z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2311431</vt:lpwstr>
  </property>
  <property fmtid="{D5CDD505-2E9C-101B-9397-08002B2CF9AE}" pid="3" name="NXPowerLiteSettings">
    <vt:lpwstr>F7000400038000</vt:lpwstr>
  </property>
  <property fmtid="{D5CDD505-2E9C-101B-9397-08002B2CF9AE}" pid="4" name="NXPowerLiteVersion">
    <vt:lpwstr>D7.0.6</vt:lpwstr>
  </property>
</Properties>
</file>